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62" r:id="rId2"/>
  </p:sldMasterIdLst>
  <p:notesMasterIdLst>
    <p:notesMasterId r:id="rId16"/>
  </p:notesMasterIdLst>
  <p:handoutMasterIdLst>
    <p:handoutMasterId r:id="rId17"/>
  </p:handoutMasterIdLst>
  <p:sldIdLst>
    <p:sldId id="911" r:id="rId3"/>
    <p:sldId id="830" r:id="rId4"/>
    <p:sldId id="1147" r:id="rId5"/>
    <p:sldId id="1149" r:id="rId6"/>
    <p:sldId id="1148" r:id="rId7"/>
    <p:sldId id="1103" r:id="rId8"/>
    <p:sldId id="1098" r:id="rId9"/>
    <p:sldId id="1133" r:id="rId10"/>
    <p:sldId id="1150" r:id="rId11"/>
    <p:sldId id="1125" r:id="rId12"/>
    <p:sldId id="1110" r:id="rId13"/>
    <p:sldId id="1142" r:id="rId14"/>
    <p:sldId id="1108"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5EF"/>
    <a:srgbClr val="79DCFF"/>
    <a:srgbClr val="FFE8B1"/>
    <a:srgbClr val="F2F2F2"/>
    <a:srgbClr val="990033"/>
    <a:srgbClr val="FDCBD9"/>
    <a:srgbClr val="BF335E"/>
    <a:srgbClr val="DA0049"/>
    <a:srgbClr val="ED7D3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5411" autoAdjust="0"/>
  </p:normalViewPr>
  <p:slideViewPr>
    <p:cSldViewPr snapToGrid="0">
      <p:cViewPr varScale="1">
        <p:scale>
          <a:sx n="109" d="100"/>
          <a:sy n="109" d="100"/>
        </p:scale>
        <p:origin x="18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snapToGrid="0">
      <p:cViewPr varScale="1">
        <p:scale>
          <a:sx n="62" d="100"/>
          <a:sy n="62" d="100"/>
        </p:scale>
        <p:origin x="324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B5A75500-8CCF-467D-8F31-8315360758DB}" type="datetimeFigureOut">
              <a:rPr lang="tr-TR" smtClean="0"/>
              <a:t>29.12.2023</a:t>
            </a:fld>
            <a:endParaRPr lang="tr-TR"/>
          </a:p>
        </p:txBody>
      </p:sp>
      <p:sp>
        <p:nvSpPr>
          <p:cNvPr id="4" name="Altbilgi Yer Tutucusu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B1008394-1128-4FF9-8930-FF864822998E}" type="slidenum">
              <a:rPr lang="tr-TR" smtClean="0"/>
              <a:t>‹#›</a:t>
            </a:fld>
            <a:endParaRPr lang="tr-TR"/>
          </a:p>
        </p:txBody>
      </p:sp>
    </p:spTree>
    <p:extLst>
      <p:ext uri="{BB962C8B-B14F-4D97-AF65-F5344CB8AC3E}">
        <p14:creationId xmlns:p14="http://schemas.microsoft.com/office/powerpoint/2010/main" val="2448540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5508DC23-6180-4ADF-B01C-5B3C0B07E3F8}" type="datetimeFigureOut">
              <a:rPr lang="tr-TR" smtClean="0"/>
              <a:pPr/>
              <a:t>29.12.2023</a:t>
            </a:fld>
            <a:endParaRPr lang="tr-TR"/>
          </a:p>
        </p:txBody>
      </p:sp>
      <p:sp>
        <p:nvSpPr>
          <p:cNvPr id="4" name="Slayt Görüntüsü Yer Tutucusu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1" y="4776789"/>
            <a:ext cx="5438775" cy="390842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9750"/>
            <a:ext cx="2946400" cy="496889"/>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9" y="9429750"/>
            <a:ext cx="2946400" cy="496889"/>
          </a:xfrm>
          <a:prstGeom prst="rect">
            <a:avLst/>
          </a:prstGeom>
        </p:spPr>
        <p:txBody>
          <a:bodyPr vert="horz" lIns="91440" tIns="45720" rIns="91440" bIns="45720" rtlCol="0" anchor="b"/>
          <a:lstStyle>
            <a:lvl1pPr algn="r">
              <a:defRPr sz="1200"/>
            </a:lvl1pPr>
          </a:lstStyle>
          <a:p>
            <a:fld id="{D9B43270-84CF-4E32-8B06-01C80B59F2C0}" type="slidenum">
              <a:rPr lang="tr-TR" smtClean="0"/>
              <a:pPr/>
              <a:t>‹#›</a:t>
            </a:fld>
            <a:endParaRPr lang="tr-TR"/>
          </a:p>
        </p:txBody>
      </p:sp>
    </p:spTree>
    <p:extLst>
      <p:ext uri="{BB962C8B-B14F-4D97-AF65-F5344CB8AC3E}">
        <p14:creationId xmlns:p14="http://schemas.microsoft.com/office/powerpoint/2010/main" val="426464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2</a:t>
            </a:fld>
            <a:endParaRPr lang="tr-TR"/>
          </a:p>
        </p:txBody>
      </p:sp>
    </p:spTree>
    <p:extLst>
      <p:ext uri="{BB962C8B-B14F-4D97-AF65-F5344CB8AC3E}">
        <p14:creationId xmlns:p14="http://schemas.microsoft.com/office/powerpoint/2010/main" val="370893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3</a:t>
            </a:fld>
            <a:endParaRPr lang="tr-TR"/>
          </a:p>
        </p:txBody>
      </p:sp>
    </p:spTree>
    <p:extLst>
      <p:ext uri="{BB962C8B-B14F-4D97-AF65-F5344CB8AC3E}">
        <p14:creationId xmlns:p14="http://schemas.microsoft.com/office/powerpoint/2010/main" val="67756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4</a:t>
            </a:fld>
            <a:endParaRPr lang="tr-TR"/>
          </a:p>
        </p:txBody>
      </p:sp>
    </p:spTree>
    <p:extLst>
      <p:ext uri="{BB962C8B-B14F-4D97-AF65-F5344CB8AC3E}">
        <p14:creationId xmlns:p14="http://schemas.microsoft.com/office/powerpoint/2010/main" val="286227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97418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03965412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58148041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0260980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7124165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415029035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39681166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184530-18DC-4CEA-971E-477C5625AC03}" type="datetimeFigureOut">
              <a:rPr lang="tr-TR" smtClean="0"/>
              <a:t>29.12.2023</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722321967"/>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B184530-18DC-4CEA-971E-477C5625AC03}" type="datetimeFigureOut">
              <a:rPr lang="tr-TR" smtClean="0"/>
              <a:t>29.12.2023</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06914382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84530-18DC-4CEA-971E-477C5625AC03}" type="datetimeFigureOut">
              <a:rPr lang="tr-TR" smtClean="0"/>
              <a:t>29.12.2023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50156128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41465604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28146559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49820616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272829458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69753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53621258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354725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29.12.2023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5342461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83047088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29.12.2023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68686068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Tree>
    <p:extLst>
      <p:ext uri="{BB962C8B-B14F-4D97-AF65-F5344CB8AC3E}">
        <p14:creationId xmlns:p14="http://schemas.microsoft.com/office/powerpoint/2010/main" val="70485728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196975"/>
            <a:ext cx="4038600" cy="4929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196975"/>
            <a:ext cx="4038600" cy="4929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89616570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7921714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Tree>
    <p:extLst>
      <p:ext uri="{BB962C8B-B14F-4D97-AF65-F5344CB8AC3E}">
        <p14:creationId xmlns:p14="http://schemas.microsoft.com/office/powerpoint/2010/main" val="240438476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90622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Tree>
    <p:extLst>
      <p:ext uri="{BB962C8B-B14F-4D97-AF65-F5344CB8AC3E}">
        <p14:creationId xmlns:p14="http://schemas.microsoft.com/office/powerpoint/2010/main" val="8519491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Tree>
    <p:extLst>
      <p:ext uri="{BB962C8B-B14F-4D97-AF65-F5344CB8AC3E}">
        <p14:creationId xmlns:p14="http://schemas.microsoft.com/office/powerpoint/2010/main" val="77240337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zh-CN"/>
              <a:t>Click to edit Master title style</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zh-CN"/>
              <a:t>Click to edit Master text styles</a:t>
            </a:r>
          </a:p>
          <a:p>
            <a:pPr lvl="1"/>
            <a:r>
              <a:rPr lang="tr-TR" altLang="zh-CN"/>
              <a:t>Second level</a:t>
            </a:r>
          </a:p>
          <a:p>
            <a:pPr lvl="2"/>
            <a:r>
              <a:rPr lang="tr-TR" altLang="zh-CN"/>
              <a:t>Third level</a:t>
            </a:r>
          </a:p>
          <a:p>
            <a:pPr lvl="3"/>
            <a:r>
              <a:rPr lang="tr-TR" altLang="zh-CN"/>
              <a:t>Fourth level</a:t>
            </a:r>
          </a:p>
          <a:p>
            <a:pPr lvl="4"/>
            <a:r>
              <a:rPr lang="tr-TR" altLang="zh-CN"/>
              <a:t>Fifth level</a:t>
            </a:r>
          </a:p>
          <a:p>
            <a:pPr lvl="0"/>
            <a:endParaRPr lang="tr-TR" altLang="zh-CN"/>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9pPr>
          </a:lstStyle>
          <a:p>
            <a:pPr algn="ctr">
              <a:buFont typeface="Arial" panose="020B0604020202020204" pitchFamily="34" charset="0"/>
              <a:buNone/>
              <a:defRPr/>
            </a:pPr>
            <a:r>
              <a:rPr lang="de-DE" altLang="en-US" sz="1400" b="1">
                <a:ea typeface="华文细黑" pitchFamily="2" charset="-122"/>
              </a:rPr>
              <a:t>LOGO</a:t>
            </a:r>
          </a:p>
        </p:txBody>
      </p:sp>
    </p:spTree>
    <p:extLst>
      <p:ext uri="{BB962C8B-B14F-4D97-AF65-F5344CB8AC3E}">
        <p14:creationId xmlns:p14="http://schemas.microsoft.com/office/powerpoint/2010/main" val="322561102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fade/>
  </p:transition>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5pPr>
      <a:lvl6pPr marL="4572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6pPr>
      <a:lvl7pPr marL="9144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7pPr>
      <a:lvl8pPr marL="13716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8pPr>
      <a:lvl9pPr marL="18288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9pPr>
    </p:titleStyle>
    <p:bodyStyle>
      <a:lvl1pPr marL="342900" indent="-342900" algn="l" rtl="0" eaLnBrk="0" fontAlgn="base" hangingPunct="0">
        <a:spcBef>
          <a:spcPct val="20000"/>
        </a:spcBef>
        <a:spcAft>
          <a:spcPct val="0"/>
        </a:spcAft>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12/29/2023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8360552"/>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jpeg"/><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3" name="Text Box 6"/>
          <p:cNvSpPr txBox="1">
            <a:spLocks noChangeArrowheads="1"/>
          </p:cNvSpPr>
          <p:nvPr/>
        </p:nvSpPr>
        <p:spPr bwMode="auto">
          <a:xfrm>
            <a:off x="732656" y="2447080"/>
            <a:ext cx="7862704" cy="2616101"/>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3200" b="1" i="0" u="none" strike="noStrike" kern="1200" cap="none" spc="0" normalizeH="0" baseline="0" noProof="0" dirty="0" smtClean="0">
                <a:ln>
                  <a:solidFill>
                    <a:srgbClr val="000000"/>
                  </a:solidFill>
                </a:ln>
                <a:solidFill>
                  <a:srgbClr val="FFC000"/>
                </a:solidFill>
                <a:effectLst/>
                <a:uLnTx/>
                <a:uFillTx/>
                <a:latin typeface="Century Gothic" panose="020B0502020202020204" pitchFamily="34" charset="0"/>
                <a:ea typeface="+mn-ea"/>
                <a:cs typeface="+mn-cs"/>
              </a:rPr>
              <a:t> </a:t>
            </a:r>
            <a:endParaRPr kumimoji="0" lang="tr-TR" sz="3200" b="1" i="0" u="none" strike="noStrike" kern="1200" cap="none" spc="0" normalizeH="0" baseline="0" noProof="0" dirty="0">
              <a:ln>
                <a:solidFill>
                  <a:srgbClr val="000000"/>
                </a:solidFill>
              </a:ln>
              <a:solidFill>
                <a:srgbClr val="FFC000"/>
              </a:solidFill>
              <a:effectLst/>
              <a:uLnTx/>
              <a:uFillTx/>
              <a:latin typeface="Century Gothic" panose="020B0502020202020204" pitchFamily="34" charset="0"/>
              <a:ea typeface="+mn-ea"/>
              <a:cs typeface="+mn-cs"/>
            </a:endParaRPr>
          </a:p>
          <a:p>
            <a:pPr algn="ctr" defTabSz="914400" fontAlgn="base">
              <a:spcAft>
                <a:spcPct val="0"/>
              </a:spcAft>
              <a:defRPr/>
            </a:pPr>
            <a:r>
              <a:rPr lang="tr-TR" sz="2400" b="1" dirty="0">
                <a:solidFill>
                  <a:schemeClr val="bg1"/>
                </a:solidFill>
                <a:effectLst>
                  <a:outerShdw blurRad="38100" dist="38100" dir="2700000" algn="tl">
                    <a:srgbClr val="000000">
                      <a:alpha val="43137"/>
                    </a:srgbClr>
                  </a:outerShdw>
                </a:effectLst>
              </a:rPr>
              <a:t/>
            </a:r>
            <a:br>
              <a:rPr lang="tr-TR" sz="2400" b="1" dirty="0">
                <a:solidFill>
                  <a:schemeClr val="bg1"/>
                </a:solidFill>
                <a:effectLst>
                  <a:outerShdw blurRad="38100" dist="38100" dir="2700000" algn="tl">
                    <a:srgbClr val="000000">
                      <a:alpha val="43137"/>
                    </a:srgbClr>
                  </a:outerShdw>
                </a:effectLst>
              </a:rPr>
            </a:br>
            <a:r>
              <a:rPr lang="tr-TR" sz="3600" b="1" dirty="0" smtClean="0">
                <a:solidFill>
                  <a:srgbClr val="002060"/>
                </a:solidFill>
                <a:effectLst>
                  <a:outerShdw blurRad="38100" dist="38100" dir="2700000" algn="tl">
                    <a:srgbClr val="000000">
                      <a:alpha val="43137"/>
                    </a:srgbClr>
                  </a:outerShdw>
                </a:effectLst>
              </a:rPr>
              <a:t>2023-2024 </a:t>
            </a:r>
          </a:p>
          <a:p>
            <a:pPr algn="ctr" defTabSz="914400" fontAlgn="base">
              <a:spcAft>
                <a:spcPct val="0"/>
              </a:spcAft>
              <a:defRPr/>
            </a:pPr>
            <a:r>
              <a:rPr lang="tr-TR" sz="3600" b="1" dirty="0" smtClean="0">
                <a:solidFill>
                  <a:srgbClr val="002060"/>
                </a:solidFill>
                <a:effectLst>
                  <a:outerShdw blurRad="38100" dist="38100" dir="2700000" algn="tl">
                    <a:srgbClr val="000000">
                      <a:alpha val="43137"/>
                    </a:srgbClr>
                  </a:outerShdw>
                </a:effectLst>
              </a:rPr>
              <a:t>EĞİTİM </a:t>
            </a:r>
            <a:r>
              <a:rPr lang="tr-TR" sz="3600" b="1" dirty="0">
                <a:solidFill>
                  <a:srgbClr val="002060"/>
                </a:solidFill>
                <a:effectLst>
                  <a:outerShdw blurRad="38100" dist="38100" dir="2700000" algn="tl">
                    <a:srgbClr val="000000">
                      <a:alpha val="43137"/>
                    </a:srgbClr>
                  </a:outerShdw>
                </a:effectLst>
              </a:rPr>
              <a:t>ÖĞRETİM YILI</a:t>
            </a:r>
            <a:br>
              <a:rPr lang="tr-TR" sz="3600" b="1" dirty="0">
                <a:solidFill>
                  <a:srgbClr val="002060"/>
                </a:solidFill>
                <a:effectLst>
                  <a:outerShdw blurRad="38100" dist="38100" dir="2700000" algn="tl">
                    <a:srgbClr val="000000">
                      <a:alpha val="43137"/>
                    </a:srgbClr>
                  </a:outerShdw>
                </a:effectLst>
              </a:rPr>
            </a:br>
            <a:r>
              <a:rPr lang="tr-TR" sz="3600" b="1" dirty="0">
                <a:solidFill>
                  <a:srgbClr val="002060"/>
                </a:solidFill>
                <a:effectLst>
                  <a:outerShdw blurRad="38100" dist="38100" dir="2700000" algn="tl">
                    <a:srgbClr val="000000">
                      <a:alpha val="43137"/>
                    </a:srgbClr>
                  </a:outerShdw>
                </a:effectLst>
                <a:latin typeface="Adobe Garamond Pro Bold" panose="02020702060506020403" pitchFamily="18" charset="-94"/>
              </a:rPr>
              <a:t>Brifing Dosyası</a:t>
            </a:r>
            <a:endParaRPr lang="tr-TR" sz="3600" b="1" dirty="0">
              <a:ln>
                <a:solidFill>
                  <a:prstClr val="black">
                    <a:lumMod val="95000"/>
                    <a:lumOff val="5000"/>
                  </a:prstClr>
                </a:solidFill>
              </a:ln>
              <a:solidFill>
                <a:srgbClr val="002060"/>
              </a:solidFill>
              <a:latin typeface="Adobe Garamond Pro Bold" panose="02020702060506020403" pitchFamily="18" charset="-94"/>
            </a:endParaRPr>
          </a:p>
        </p:txBody>
      </p:sp>
      <p:sp>
        <p:nvSpPr>
          <p:cNvPr id="14" name="Text Box 7"/>
          <p:cNvSpPr txBox="1">
            <a:spLocks noChangeArrowheads="1"/>
          </p:cNvSpPr>
          <p:nvPr/>
        </p:nvSpPr>
        <p:spPr bwMode="auto">
          <a:xfrm>
            <a:off x="2788569" y="877420"/>
            <a:ext cx="3934447" cy="1569660"/>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2400" b="1" i="0" u="none" strike="noStrike" kern="1200" cap="none" spc="0" normalizeH="0" baseline="0" noProof="0" dirty="0">
                <a:ln>
                  <a:solidFill>
                    <a:srgbClr val="00B0F0"/>
                  </a:solidFill>
                </a:ln>
                <a:solidFill>
                  <a:srgbClr val="002060"/>
                </a:solidFill>
                <a:effectLst/>
                <a:uLnTx/>
                <a:uFillTx/>
                <a:latin typeface="Calibri" pitchFamily="34" charset="0"/>
              </a:rPr>
              <a:t>T.C.</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2400" b="1" i="0" u="none" strike="noStrike" kern="1200" cap="none" spc="0" normalizeH="0" baseline="0" noProof="0" dirty="0" smtClean="0">
                <a:ln>
                  <a:solidFill>
                    <a:srgbClr val="00B0F0"/>
                  </a:solidFill>
                </a:ln>
                <a:solidFill>
                  <a:srgbClr val="002060"/>
                </a:solidFill>
                <a:effectLst/>
                <a:uLnTx/>
                <a:uFillTx/>
                <a:latin typeface="Calibri" pitchFamily="34" charset="0"/>
              </a:rPr>
              <a:t>PERŞEMBE KAYMAKAMLIĞI</a:t>
            </a:r>
            <a:endParaRPr kumimoji="0" lang="tr-TR" sz="2400" b="1" i="0" u="none" strike="noStrike" kern="1200" cap="none" spc="0" normalizeH="0" baseline="0" noProof="0" dirty="0">
              <a:ln>
                <a:solidFill>
                  <a:srgbClr val="00B0F0"/>
                </a:solidFill>
              </a:ln>
              <a:solidFill>
                <a:srgbClr val="002060"/>
              </a:solidFill>
              <a:effectLst/>
              <a:uLnTx/>
              <a:uFillTx/>
              <a:latin typeface="Calibri"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lang="tr-TR" sz="2400" b="1" dirty="0" smtClean="0">
                <a:ln>
                  <a:solidFill>
                    <a:srgbClr val="00B0F0"/>
                  </a:solidFill>
                </a:ln>
                <a:solidFill>
                  <a:srgbClr val="002060"/>
                </a:solidFill>
                <a:latin typeface="Calibri" pitchFamily="34" charset="0"/>
              </a:rPr>
              <a:t>MEDRESEÖNÜ ORTAOKULU MÜDÜRLÜĞÜ</a:t>
            </a:r>
            <a:endParaRPr kumimoji="0" lang="en-US" sz="2400" b="1" i="0" u="none" strike="noStrike" kern="1200" cap="none" spc="0" normalizeH="0" baseline="0" noProof="0" dirty="0">
              <a:ln>
                <a:solidFill>
                  <a:srgbClr val="00B0F0"/>
                </a:solidFill>
              </a:ln>
              <a:solidFill>
                <a:srgbClr val="002060"/>
              </a:solidFill>
              <a:effectLst/>
              <a:uLnTx/>
              <a:uFillTx/>
              <a:latin typeface="Calibri" pitchFamily="34" charset="0"/>
            </a:endParaRPr>
          </a:p>
        </p:txBody>
      </p:sp>
      <p:sp>
        <p:nvSpPr>
          <p:cNvPr id="15" name="Text Box 8"/>
          <p:cNvSpPr txBox="1">
            <a:spLocks noChangeArrowheads="1"/>
          </p:cNvSpPr>
          <p:nvPr/>
        </p:nvSpPr>
        <p:spPr bwMode="auto">
          <a:xfrm>
            <a:off x="3837098" y="5760122"/>
            <a:ext cx="1469804" cy="400110"/>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tr-TR" sz="2000" b="1" dirty="0" smtClean="0">
                <a:solidFill>
                  <a:srgbClr val="002060"/>
                </a:solidFill>
                <a:latin typeface="Calibri" pitchFamily="34" charset="0"/>
              </a:rPr>
              <a:t>EYLÜL 2023</a:t>
            </a:r>
            <a:endParaRPr kumimoji="0" lang="en-US" sz="2000" b="1" i="0" u="none" strike="noStrike" kern="1200" cap="none" spc="0" normalizeH="0" baseline="0" noProof="0" dirty="0">
              <a:ln>
                <a:noFill/>
              </a:ln>
              <a:solidFill>
                <a:srgbClr val="002060"/>
              </a:solidFill>
              <a:effectLst/>
              <a:uLnTx/>
              <a:uFillTx/>
              <a:latin typeface="Calibri" pitchFamily="34" charset="0"/>
            </a:endParaRPr>
          </a:p>
        </p:txBody>
      </p:sp>
      <p:pic>
        <p:nvPicPr>
          <p:cNvPr id="9" name="Picture 2" descr="C:\Users\BIMOSMAN\Desktop\Untitled-1 cop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129" y="186798"/>
            <a:ext cx="1162483" cy="1154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15"/>
          <p:cNvSpPr txBox="1"/>
          <p:nvPr/>
        </p:nvSpPr>
        <p:spPr>
          <a:xfrm>
            <a:off x="2657827" y="6635557"/>
            <a:ext cx="3762568"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a:t>
            </a:r>
            <a:r>
              <a:rPr lang="tr-TR" sz="900" b="1" spc="300" dirty="0" smtClean="0">
                <a:solidFill>
                  <a:prstClr val="black"/>
                </a:solidFill>
                <a:latin typeface="Calibri" panose="020F0502020204030204"/>
              </a:rPr>
              <a:t>ORTAOKULU </a:t>
            </a:r>
            <a:r>
              <a:rPr lang="tr-TR" sz="900" b="1" spc="300" dirty="0">
                <a:solidFill>
                  <a:prstClr val="black"/>
                </a:solidFill>
                <a:latin typeface="Calibri" panose="020F0502020204030204"/>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3715" y="283472"/>
            <a:ext cx="961645" cy="961645"/>
          </a:xfrm>
          <a:prstGeom prst="rect">
            <a:avLst/>
          </a:prstGeom>
        </p:spPr>
      </p:pic>
    </p:spTree>
    <p:extLst>
      <p:ext uri="{BB962C8B-B14F-4D97-AF65-F5344CB8AC3E}">
        <p14:creationId xmlns:p14="http://schemas.microsoft.com/office/powerpoint/2010/main" val="53169159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a:t>
            </a:r>
            <a:r>
              <a:rPr lang="tr-TR" sz="900" b="1" spc="300" dirty="0" smtClean="0">
                <a:solidFill>
                  <a:prstClr val="black"/>
                </a:solidFill>
                <a:latin typeface="Calibri" panose="020F0502020204030204"/>
              </a:rPr>
              <a:t>ORTAOKULU </a:t>
            </a:r>
            <a:r>
              <a:rPr lang="tr-TR" sz="900" b="1" spc="300" dirty="0">
                <a:solidFill>
                  <a:prstClr val="black"/>
                </a:solidFill>
                <a:latin typeface="Calibri" panose="020F0502020204030204"/>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o 9"/>
          <p:cNvGraphicFramePr>
            <a:graphicFrameLocks noGrp="1"/>
          </p:cNvGraphicFramePr>
          <p:nvPr>
            <p:extLst>
              <p:ext uri="{D42A27DB-BD31-4B8C-83A1-F6EECF244321}">
                <p14:modId xmlns:p14="http://schemas.microsoft.com/office/powerpoint/2010/main" val="2805505998"/>
              </p:ext>
            </p:extLst>
          </p:nvPr>
        </p:nvGraphicFramePr>
        <p:xfrm>
          <a:off x="2439222" y="1102127"/>
          <a:ext cx="4512059" cy="5343455"/>
        </p:xfrm>
        <a:graphic>
          <a:graphicData uri="http://schemas.openxmlformats.org/drawingml/2006/table">
            <a:tbl>
              <a:tblPr firstRow="1" bandRow="1">
                <a:tableStyleId>{5940675A-B579-460E-94D1-54222C63F5DA}</a:tableStyleId>
              </a:tblPr>
              <a:tblGrid>
                <a:gridCol w="2957289">
                  <a:extLst>
                    <a:ext uri="{9D8B030D-6E8A-4147-A177-3AD203B41FA5}">
                      <a16:colId xmlns:a16="http://schemas.microsoft.com/office/drawing/2014/main" val="20000"/>
                    </a:ext>
                  </a:extLst>
                </a:gridCol>
                <a:gridCol w="1554770">
                  <a:extLst>
                    <a:ext uri="{9D8B030D-6E8A-4147-A177-3AD203B41FA5}">
                      <a16:colId xmlns:a16="http://schemas.microsoft.com/office/drawing/2014/main" val="20001"/>
                    </a:ext>
                  </a:extLst>
                </a:gridCol>
              </a:tblGrid>
              <a:tr h="536584">
                <a:tc>
                  <a:txBody>
                    <a:bodyPr/>
                    <a:lstStyle/>
                    <a:p>
                      <a:pPr>
                        <a:lnSpc>
                          <a:spcPct val="107000"/>
                        </a:lnSpc>
                        <a:spcAft>
                          <a:spcPts val="0"/>
                        </a:spcAft>
                      </a:pPr>
                      <a:r>
                        <a:rPr lang="tr-TR" sz="1200" b="1" dirty="0">
                          <a:effectLst/>
                        </a:rPr>
                        <a:t>DURUMU </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tr-TR" sz="1200" b="1" dirty="0" smtClean="0">
                          <a:effectLst/>
                        </a:rPr>
                        <a:t>ÖĞRENCİ SAYISI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356545">
                <a:tc>
                  <a:txBody>
                    <a:bodyPr/>
                    <a:lstStyle/>
                    <a:p>
                      <a:pPr>
                        <a:lnSpc>
                          <a:spcPct val="107000"/>
                        </a:lnSpc>
                        <a:spcAft>
                          <a:spcPts val="0"/>
                        </a:spcAft>
                      </a:pPr>
                      <a:r>
                        <a:rPr lang="tr-TR" sz="1800" b="1" dirty="0">
                          <a:effectLst/>
                        </a:rPr>
                        <a:t>Şehit Çocuğu</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253459149"/>
                  </a:ext>
                </a:extLst>
              </a:tr>
              <a:tr h="378839">
                <a:tc>
                  <a:txBody>
                    <a:bodyPr/>
                    <a:lstStyle/>
                    <a:p>
                      <a:pPr>
                        <a:lnSpc>
                          <a:spcPct val="107000"/>
                        </a:lnSpc>
                        <a:spcAft>
                          <a:spcPts val="0"/>
                        </a:spcAft>
                      </a:pPr>
                      <a:r>
                        <a:rPr lang="tr-TR" sz="1800" b="1" dirty="0">
                          <a:effectLst/>
                        </a:rPr>
                        <a:t>Anne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3142021369"/>
                  </a:ext>
                </a:extLst>
              </a:tr>
              <a:tr h="378839">
                <a:tc>
                  <a:txBody>
                    <a:bodyPr/>
                    <a:lstStyle/>
                    <a:p>
                      <a:pPr>
                        <a:lnSpc>
                          <a:spcPct val="107000"/>
                        </a:lnSpc>
                        <a:spcAft>
                          <a:spcPts val="0"/>
                        </a:spcAft>
                      </a:pPr>
                      <a:r>
                        <a:rPr lang="tr-TR" sz="1800" b="1" dirty="0">
                          <a:effectLst/>
                        </a:rPr>
                        <a:t>Baba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616755206"/>
                  </a:ext>
                </a:extLst>
              </a:tr>
              <a:tr h="378839">
                <a:tc>
                  <a:txBody>
                    <a:bodyPr/>
                    <a:lstStyle/>
                    <a:p>
                      <a:pPr>
                        <a:lnSpc>
                          <a:spcPct val="107000"/>
                        </a:lnSpc>
                        <a:spcAft>
                          <a:spcPts val="0"/>
                        </a:spcAft>
                      </a:pPr>
                      <a:r>
                        <a:rPr lang="tr-TR" sz="1800" b="1" dirty="0">
                          <a:effectLst/>
                        </a:rPr>
                        <a:t>Anne Baba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554007541"/>
                  </a:ext>
                </a:extLst>
              </a:tr>
              <a:tr h="378839">
                <a:tc>
                  <a:txBody>
                    <a:bodyPr/>
                    <a:lstStyle/>
                    <a:p>
                      <a:pPr>
                        <a:lnSpc>
                          <a:spcPct val="107000"/>
                        </a:lnSpc>
                        <a:spcAft>
                          <a:spcPts val="0"/>
                        </a:spcAft>
                      </a:pPr>
                      <a:r>
                        <a:rPr lang="tr-TR" sz="1800" b="1" dirty="0">
                          <a:effectLst/>
                        </a:rPr>
                        <a:t>Anne Baba Ayrı</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736386385"/>
                  </a:ext>
                </a:extLst>
              </a:tr>
              <a:tr h="392208">
                <a:tc>
                  <a:txBody>
                    <a:bodyPr/>
                    <a:lstStyle/>
                    <a:p>
                      <a:pPr>
                        <a:lnSpc>
                          <a:spcPct val="107000"/>
                        </a:lnSpc>
                        <a:spcAft>
                          <a:spcPts val="0"/>
                        </a:spcAft>
                      </a:pPr>
                      <a:r>
                        <a:rPr lang="tr-TR" sz="1800" b="1" dirty="0">
                          <a:effectLst/>
                        </a:rPr>
                        <a:t>Anne baba ayrı babayla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2"/>
                  </a:ext>
                </a:extLst>
              </a:tr>
              <a:tr h="378839">
                <a:tc>
                  <a:txBody>
                    <a:bodyPr/>
                    <a:lstStyle/>
                    <a:p>
                      <a:pPr>
                        <a:lnSpc>
                          <a:spcPct val="107000"/>
                        </a:lnSpc>
                        <a:spcAft>
                          <a:spcPts val="0"/>
                        </a:spcAft>
                      </a:pPr>
                      <a:r>
                        <a:rPr lang="tr-TR" sz="1800" b="1" dirty="0">
                          <a:effectLst/>
                        </a:rPr>
                        <a:t>Anne baba ayrı anneyle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3"/>
                  </a:ext>
                </a:extLst>
              </a:tr>
              <a:tr h="355033">
                <a:tc>
                  <a:txBody>
                    <a:bodyPr/>
                    <a:lstStyle/>
                    <a:p>
                      <a:pPr>
                        <a:lnSpc>
                          <a:spcPct val="107000"/>
                        </a:lnSpc>
                        <a:spcAft>
                          <a:spcPts val="0"/>
                        </a:spcAft>
                      </a:pPr>
                      <a:r>
                        <a:rPr lang="tr-TR" sz="1800" b="1" dirty="0">
                          <a:effectLst/>
                        </a:rPr>
                        <a:t>Anne baba dışında biriyle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4"/>
                  </a:ext>
                </a:extLst>
              </a:tr>
              <a:tr h="462777">
                <a:tc>
                  <a:txBody>
                    <a:bodyPr/>
                    <a:lstStyle/>
                    <a:p>
                      <a:pPr>
                        <a:lnSpc>
                          <a:spcPct val="107000"/>
                        </a:lnSpc>
                        <a:spcAft>
                          <a:spcPts val="0"/>
                        </a:spcAft>
                      </a:pPr>
                      <a:r>
                        <a:rPr lang="tr-TR" sz="1800" b="1" dirty="0">
                          <a:effectLst/>
                        </a:rPr>
                        <a:t>Maddi durumu çok kötü olan</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5"/>
                  </a:ext>
                </a:extLst>
              </a:tr>
              <a:tr h="462777">
                <a:tc>
                  <a:txBody>
                    <a:bodyPr/>
                    <a:lstStyle/>
                    <a:p>
                      <a:pPr>
                        <a:lnSpc>
                          <a:spcPct val="107000"/>
                        </a:lnSpc>
                        <a:spcAft>
                          <a:spcPts val="0"/>
                        </a:spcAft>
                      </a:pPr>
                      <a:r>
                        <a:rPr lang="tr-TR" sz="1800" b="1" dirty="0">
                          <a:effectLst/>
                        </a:rPr>
                        <a:t>TOPLAM </a:t>
                      </a:r>
                      <a:r>
                        <a:rPr lang="tr-TR" sz="1800" b="1" dirty="0" smtClean="0">
                          <a:effectLst/>
                        </a:rPr>
                        <a:t>DEZAVANTAJLI</a:t>
                      </a:r>
                      <a:r>
                        <a:rPr lang="tr-TR" sz="1800" b="1" baseline="0" dirty="0" smtClean="0">
                          <a:effectLst/>
                        </a:rPr>
                        <a:t> </a:t>
                      </a:r>
                      <a:r>
                        <a:rPr lang="tr-TR" sz="1800" b="1" dirty="0" smtClean="0">
                          <a:effectLst/>
                        </a:rPr>
                        <a:t>ÖĞRENCİ </a:t>
                      </a:r>
                      <a:r>
                        <a:rPr lang="tr-TR" sz="1800" b="1" dirty="0">
                          <a:effectLst/>
                        </a:rPr>
                        <a:t>SAYISI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307173624"/>
                  </a:ext>
                </a:extLst>
              </a:tr>
            </a:tbl>
          </a:graphicData>
        </a:graphic>
      </p:graphicFrame>
      <p:sp>
        <p:nvSpPr>
          <p:cNvPr id="8" name="TextBox 1"/>
          <p:cNvSpPr txBox="1">
            <a:spLocks noChangeArrowheads="1"/>
          </p:cNvSpPr>
          <p:nvPr/>
        </p:nvSpPr>
        <p:spPr bwMode="auto">
          <a:xfrm>
            <a:off x="517750" y="415332"/>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noProof="0" dirty="0" smtClean="0">
                <a:solidFill>
                  <a:prstClr val="white"/>
                </a:solidFill>
                <a:latin typeface="Calibri" panose="020F0502020204030204" pitchFamily="34" charset="0"/>
                <a:ea typeface="맑은 고딕" pitchFamily="50" charset="-127"/>
                <a:cs typeface="Calibri" panose="020F0502020204030204" pitchFamily="34" charset="0"/>
              </a:rPr>
              <a:t>DEZAVANTAJLI ÖĞRENCİ BİLGİLERİ (2022-2023)</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268" y="479227"/>
            <a:ext cx="927039" cy="927039"/>
          </a:xfrm>
          <a:prstGeom prst="rect">
            <a:avLst/>
          </a:prstGeom>
        </p:spPr>
      </p:pic>
    </p:spTree>
    <p:extLst>
      <p:ext uri="{BB962C8B-B14F-4D97-AF65-F5344CB8AC3E}">
        <p14:creationId xmlns:p14="http://schemas.microsoft.com/office/powerpoint/2010/main" val="7750960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lvl="0">
              <a:defRPr/>
            </a:pPr>
            <a:r>
              <a:rPr lang="tr-TR" sz="900" b="1" spc="300" dirty="0">
                <a:solidFill>
                  <a:prstClr val="black"/>
                </a:solidFill>
                <a:latin typeface="Calibri" panose="020F0502020204030204"/>
              </a:rPr>
              <a:t>.: MEDRESEÖNÜ </a:t>
            </a:r>
            <a:r>
              <a:rPr lang="tr-TR" sz="900" b="1" spc="300" dirty="0" smtClean="0">
                <a:solidFill>
                  <a:prstClr val="black"/>
                </a:solidFill>
                <a:latin typeface="Calibri" panose="020F0502020204030204"/>
              </a:rPr>
              <a:t>ORTAOKULU MÜDÜRLÜĞÜ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12" name="TextBox 1"/>
          <p:cNvSpPr txBox="1">
            <a:spLocks noChangeArrowheads="1"/>
          </p:cNvSpPr>
          <p:nvPr/>
        </p:nvSpPr>
        <p:spPr bwMode="auto">
          <a:xfrm>
            <a:off x="602378" y="378393"/>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ÖĞRENCİ TAŞIMA SAYILARI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3593376657"/>
              </p:ext>
            </p:extLst>
          </p:nvPr>
        </p:nvGraphicFramePr>
        <p:xfrm>
          <a:off x="992288" y="1357206"/>
          <a:ext cx="7167812" cy="4229318"/>
        </p:xfrm>
        <a:graphic>
          <a:graphicData uri="http://schemas.openxmlformats.org/drawingml/2006/table">
            <a:tbl>
              <a:tblPr firstRow="1" bandRow="1">
                <a:tableStyleId>{5940675A-B579-460E-94D1-54222C63F5DA}</a:tableStyleId>
              </a:tblPr>
              <a:tblGrid>
                <a:gridCol w="3519212">
                  <a:extLst>
                    <a:ext uri="{9D8B030D-6E8A-4147-A177-3AD203B41FA5}">
                      <a16:colId xmlns:a16="http://schemas.microsoft.com/office/drawing/2014/main" val="20000"/>
                    </a:ext>
                  </a:extLst>
                </a:gridCol>
                <a:gridCol w="1228299">
                  <a:extLst>
                    <a:ext uri="{9D8B030D-6E8A-4147-A177-3AD203B41FA5}">
                      <a16:colId xmlns:a16="http://schemas.microsoft.com/office/drawing/2014/main" val="20001"/>
                    </a:ext>
                  </a:extLst>
                </a:gridCol>
                <a:gridCol w="1117062">
                  <a:extLst>
                    <a:ext uri="{9D8B030D-6E8A-4147-A177-3AD203B41FA5}">
                      <a16:colId xmlns:a16="http://schemas.microsoft.com/office/drawing/2014/main" val="20003"/>
                    </a:ext>
                  </a:extLst>
                </a:gridCol>
                <a:gridCol w="1303239">
                  <a:extLst>
                    <a:ext uri="{9D8B030D-6E8A-4147-A177-3AD203B41FA5}">
                      <a16:colId xmlns:a16="http://schemas.microsoft.com/office/drawing/2014/main" val="20004"/>
                    </a:ext>
                  </a:extLst>
                </a:gridCol>
              </a:tblGrid>
              <a:tr h="662356">
                <a:tc>
                  <a:txBody>
                    <a:bodyPr/>
                    <a:lstStyle/>
                    <a:p>
                      <a:r>
                        <a:rPr lang="tr-TR" sz="2800" b="1" u="none" dirty="0" smtClean="0"/>
                        <a:t>TAŞIMA BİLGİLERİ</a:t>
                      </a:r>
                      <a:endParaRPr lang="tr-TR" sz="28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t>TEMEL</a:t>
                      </a:r>
                      <a:r>
                        <a:rPr lang="tr-TR" sz="1400" b="1" u="none" baseline="0" dirty="0" smtClean="0"/>
                        <a:t>EĞİTİM</a:t>
                      </a:r>
                      <a:endParaRPr lang="tr-TR" sz="14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t>ÖZEL EĞİTİM</a:t>
                      </a:r>
                      <a:endParaRPr lang="tr-TR" sz="1400" b="1" u="none" dirty="0">
                        <a:solidFill>
                          <a:schemeClr val="bg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solidFill>
                            <a:schemeClr val="tx1"/>
                          </a:solidFill>
                          <a:latin typeface="+mj-lt"/>
                        </a:rPr>
                        <a:t>TOPLAM</a:t>
                      </a:r>
                      <a:endParaRPr lang="tr-TR" sz="14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484139">
                <a:tc>
                  <a:txBody>
                    <a:bodyPr/>
                    <a:lstStyle/>
                    <a:p>
                      <a:pPr algn="l"/>
                      <a:r>
                        <a:rPr lang="tr-TR" sz="2000" b="1" dirty="0" smtClean="0"/>
                        <a:t>Taşıma</a:t>
                      </a:r>
                      <a:r>
                        <a:rPr lang="tr-TR" sz="2000" b="1" baseline="0" dirty="0" smtClean="0"/>
                        <a:t> Yapılan Güzergah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6</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1"/>
                  </a:ext>
                </a:extLst>
              </a:tr>
              <a:tr h="595250">
                <a:tc>
                  <a:txBody>
                    <a:bodyPr/>
                    <a:lstStyle/>
                    <a:p>
                      <a:pPr algn="l"/>
                      <a:r>
                        <a:rPr lang="tr-TR" sz="2000" b="1" dirty="0" smtClean="0"/>
                        <a:t>Taşıma</a:t>
                      </a:r>
                      <a:r>
                        <a:rPr lang="tr-TR" sz="2000" b="1" baseline="0" dirty="0" smtClean="0"/>
                        <a:t> Yapan Araç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6</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2"/>
                  </a:ext>
                </a:extLst>
              </a:tr>
              <a:tr h="603849">
                <a:tc>
                  <a:txBody>
                    <a:bodyPr/>
                    <a:lstStyle/>
                    <a:p>
                      <a:pPr algn="l"/>
                      <a:r>
                        <a:rPr lang="tr-TR" sz="2000" b="1" dirty="0" smtClean="0"/>
                        <a:t>Taşıma Yapılan Öğrenci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32</a:t>
                      </a: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32</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3"/>
                  </a:ext>
                </a:extLst>
              </a:tr>
              <a:tr h="571249">
                <a:tc>
                  <a:txBody>
                    <a:bodyPr/>
                    <a:lstStyle/>
                    <a:p>
                      <a:pPr algn="l"/>
                      <a:r>
                        <a:rPr lang="tr-TR" sz="1700" b="1" dirty="0" smtClean="0">
                          <a:latin typeface="+mn-lt"/>
                        </a:rPr>
                        <a:t>Taşıma</a:t>
                      </a:r>
                      <a:r>
                        <a:rPr lang="tr-TR" sz="1700" b="1" baseline="0" dirty="0" smtClean="0">
                          <a:latin typeface="+mn-lt"/>
                        </a:rPr>
                        <a:t> Kapsamında Olmayıp Ücretsiz Yemek Yiyen Öğrenci </a:t>
                      </a:r>
                      <a:r>
                        <a:rPr lang="tr-TR" sz="1700" b="1" baseline="0" dirty="0" smtClean="0">
                          <a:effectLst/>
                          <a:latin typeface="+mn-lt"/>
                        </a:rPr>
                        <a:t>Sayısı</a:t>
                      </a:r>
                      <a:endParaRPr lang="tr-TR" sz="1700" b="1" dirty="0">
                        <a:effectLst/>
                        <a:latin typeface="+mn-lt"/>
                      </a:endParaRPr>
                    </a:p>
                  </a:txBody>
                  <a:tcPr marL="91448" marR="91448" marT="45709" marB="45709" anchor="ctr">
                    <a:noFill/>
                  </a:tcPr>
                </a:tc>
                <a:tc>
                  <a:txBody>
                    <a:bodyPr/>
                    <a:lstStyle/>
                    <a:p>
                      <a:pPr algn="ctr"/>
                      <a:r>
                        <a:rPr lang="tr-TR" sz="2400" b="1" dirty="0" smtClean="0">
                          <a:solidFill>
                            <a:schemeClr val="tx1"/>
                          </a:solidFill>
                          <a:latin typeface="+mj-lt"/>
                        </a:rPr>
                        <a:t>4</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rgbClr val="FF0000"/>
                          </a:solidFill>
                          <a:latin typeface="+mj-lt"/>
                        </a:rPr>
                        <a:t>4</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5"/>
                  </a:ext>
                </a:extLst>
              </a:tr>
              <a:tr h="571249">
                <a:tc>
                  <a:txBody>
                    <a:bodyPr/>
                    <a:lstStyle/>
                    <a:p>
                      <a:pPr algn="l"/>
                      <a:r>
                        <a:rPr lang="tr-TR" sz="2000" b="1" dirty="0" smtClean="0"/>
                        <a:t>Toplam Yemek Yiyen Öğrenci Sayısı</a:t>
                      </a:r>
                      <a:endParaRPr lang="tr-TR" sz="2000" b="1" dirty="0">
                        <a:latin typeface="+mj-lt"/>
                      </a:endParaRPr>
                    </a:p>
                  </a:txBody>
                  <a:tcPr marL="91448" marR="91448" marT="45709" marB="45709" anchor="ctr">
                    <a:noFill/>
                  </a:tcPr>
                </a:tc>
                <a:tc>
                  <a:txBody>
                    <a:bodyPr/>
                    <a:lstStyle/>
                    <a:p>
                      <a:pPr algn="ctr"/>
                      <a:r>
                        <a:rPr lang="tr-TR" sz="2400" b="1" dirty="0" smtClean="0">
                          <a:solidFill>
                            <a:srgbClr val="FF0000"/>
                          </a:solidFill>
                          <a:latin typeface="+mj-lt"/>
                        </a:rPr>
                        <a:t>36</a:t>
                      </a:r>
                      <a:endParaRPr lang="tr-TR" sz="2400" b="1" dirty="0">
                        <a:solidFill>
                          <a:srgbClr val="FF0000"/>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a:t>
                      </a:r>
                      <a:endParaRPr lang="tr-TR" sz="2400" b="1" dirty="0">
                        <a:solidFill>
                          <a:srgbClr val="FF0000"/>
                        </a:solidFill>
                        <a:latin typeface="+mj-lt"/>
                      </a:endParaRPr>
                    </a:p>
                  </a:txBody>
                  <a:tcPr marL="91448" marR="91448" marT="45709" marB="45709"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rgbClr val="FF0000"/>
                          </a:solidFill>
                          <a:latin typeface="+mj-lt"/>
                        </a:rPr>
                        <a:t>36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4"/>
                  </a:ext>
                </a:extLst>
              </a:tr>
            </a:tbl>
          </a:graphicData>
        </a:graphic>
      </p:graphicFrame>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5897" y="391732"/>
            <a:ext cx="796183" cy="796183"/>
          </a:xfrm>
          <a:prstGeom prst="rect">
            <a:avLst/>
          </a:prstGeom>
        </p:spPr>
      </p:pic>
    </p:spTree>
    <p:extLst>
      <p:ext uri="{BB962C8B-B14F-4D97-AF65-F5344CB8AC3E}">
        <p14:creationId xmlns:p14="http://schemas.microsoft.com/office/powerpoint/2010/main" val="967269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a:t>
            </a:r>
            <a:r>
              <a:rPr lang="tr-TR" sz="900" b="1" spc="300" noProof="0" dirty="0" smtClean="0">
                <a:solidFill>
                  <a:prstClr val="black"/>
                </a:solidFill>
                <a:latin typeface="Calibri" panose="020F0502020204030204"/>
              </a:rPr>
              <a:t>ORTA</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OKULU 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6587" y="263437"/>
            <a:ext cx="804891" cy="804891"/>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143" y="2350414"/>
            <a:ext cx="7704123" cy="2848373"/>
          </a:xfrm>
          <a:prstGeom prst="rect">
            <a:avLst/>
          </a:prstGeom>
        </p:spPr>
      </p:pic>
      <p:sp>
        <p:nvSpPr>
          <p:cNvPr id="14" name="TextBox 1"/>
          <p:cNvSpPr txBox="1">
            <a:spLocks noChangeArrowheads="1"/>
          </p:cNvSpPr>
          <p:nvPr/>
        </p:nvSpPr>
        <p:spPr bwMode="auto">
          <a:xfrm>
            <a:off x="893510" y="1076717"/>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LGS YERLEŞTİRME İSTATİSTİKLERİ</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spTree>
    <p:extLst>
      <p:ext uri="{BB962C8B-B14F-4D97-AF65-F5344CB8AC3E}">
        <p14:creationId xmlns:p14="http://schemas.microsoft.com/office/powerpoint/2010/main" val="42095472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8" descr="ppt_046_cover.jpg"/>
          <p:cNvPicPr>
            <a:picLocks noChangeAspect="1"/>
          </p:cNvPicPr>
          <p:nvPr/>
        </p:nvPicPr>
        <p:blipFill>
          <a:blip r:embed="rId2" cstate="print"/>
          <a:stretch>
            <a:fillRect/>
          </a:stretch>
        </p:blipFill>
        <p:spPr>
          <a:xfrm>
            <a:off x="0" y="0"/>
            <a:ext cx="9144000" cy="6858000"/>
          </a:xfrm>
          <a:prstGeom prst="rect">
            <a:avLst/>
          </a:prstGeom>
          <a:effectLst>
            <a:glow rad="127000">
              <a:schemeClr val="accent1"/>
            </a:glow>
            <a:softEdge rad="0"/>
          </a:effectLst>
        </p:spPr>
      </p:pic>
      <p:sp>
        <p:nvSpPr>
          <p:cNvPr id="13" name="Text Box 6"/>
          <p:cNvSpPr txBox="1">
            <a:spLocks noChangeArrowheads="1"/>
          </p:cNvSpPr>
          <p:nvPr/>
        </p:nvSpPr>
        <p:spPr bwMode="auto">
          <a:xfrm>
            <a:off x="500880" y="2248618"/>
            <a:ext cx="8264770" cy="1107996"/>
          </a:xfrm>
          <a:prstGeom prst="rect">
            <a:avLst/>
          </a:prstGeom>
          <a:noFill/>
          <a:ln w="9525">
            <a:noFill/>
            <a:miter lim="800000"/>
            <a:headEnd/>
            <a:tailEnd/>
          </a:ln>
          <a:effectLst/>
        </p:spPr>
        <p:txBody>
          <a:bodyPr wrap="square">
            <a:spAutoFit/>
          </a:bodyPr>
          <a:lstStyle/>
          <a:p>
            <a:pPr algn="ctr" defTabSz="914400" fontAlgn="base">
              <a:spcAft>
                <a:spcPct val="0"/>
              </a:spcAft>
              <a:defRPr/>
            </a:pPr>
            <a:r>
              <a:rPr lang="tr-TR" sz="6600" b="1" dirty="0" smtClean="0">
                <a:ln>
                  <a:solidFill>
                    <a:srgbClr val="000000"/>
                  </a:solidFill>
                </a:ln>
                <a:solidFill>
                  <a:srgbClr val="FFC000"/>
                </a:solidFill>
                <a:latin typeface="Century Gothic" panose="020B0502020202020204" pitchFamily="34" charset="0"/>
              </a:rPr>
              <a:t> </a:t>
            </a:r>
            <a:endParaRPr lang="tr-TR" sz="6600" b="1" dirty="0">
              <a:ln>
                <a:solidFill>
                  <a:srgbClr val="000000"/>
                </a:solidFill>
              </a:ln>
              <a:solidFill>
                <a:srgbClr val="FFC000"/>
              </a:solidFill>
              <a:latin typeface="Century Gothic" panose="020B0502020202020204" pitchFamily="34" charset="0"/>
            </a:endParaRPr>
          </a:p>
        </p:txBody>
      </p:sp>
      <p:sp>
        <p:nvSpPr>
          <p:cNvPr id="14" name="Text Box 7"/>
          <p:cNvSpPr txBox="1">
            <a:spLocks noChangeArrowheads="1"/>
          </p:cNvSpPr>
          <p:nvPr/>
        </p:nvSpPr>
        <p:spPr bwMode="auto">
          <a:xfrm>
            <a:off x="2679762" y="396895"/>
            <a:ext cx="3566860" cy="1200329"/>
          </a:xfrm>
          <a:prstGeom prst="rect">
            <a:avLst/>
          </a:prstGeom>
          <a:noFill/>
          <a:ln w="9525">
            <a:noFill/>
            <a:miter lim="800000"/>
            <a:headEnd/>
            <a:tailEnd/>
          </a:ln>
          <a:effectLst/>
        </p:spPr>
        <p:txBody>
          <a:bodyPr wrap="square">
            <a:spAutoFit/>
          </a:bodyPr>
          <a:lstStyle/>
          <a:p>
            <a:pPr algn="ctr" defTabSz="914400" fontAlgn="base">
              <a:spcAft>
                <a:spcPct val="0"/>
              </a:spcAft>
              <a:defRPr/>
            </a:pPr>
            <a:r>
              <a:rPr lang="tr-TR" dirty="0">
                <a:ln>
                  <a:solidFill>
                    <a:srgbClr val="00B0F0"/>
                  </a:solidFill>
                </a:ln>
                <a:solidFill>
                  <a:srgbClr val="E7E6E6"/>
                </a:solidFill>
              </a:rPr>
              <a:t>T.C.</a:t>
            </a:r>
          </a:p>
          <a:p>
            <a:pPr algn="ctr" defTabSz="914400" fontAlgn="base">
              <a:spcAft>
                <a:spcPct val="0"/>
              </a:spcAft>
              <a:defRPr/>
            </a:pPr>
            <a:r>
              <a:rPr lang="tr-TR" dirty="0" smtClean="0">
                <a:ln>
                  <a:solidFill>
                    <a:srgbClr val="00B0F0"/>
                  </a:solidFill>
                </a:ln>
                <a:solidFill>
                  <a:srgbClr val="E7E6E6"/>
                </a:solidFill>
              </a:rPr>
              <a:t>PERŞEMBE KAYMAKAMLIĞI</a:t>
            </a:r>
            <a:endParaRPr lang="tr-TR" dirty="0">
              <a:ln>
                <a:solidFill>
                  <a:srgbClr val="00B0F0"/>
                </a:solidFill>
              </a:ln>
              <a:solidFill>
                <a:srgbClr val="E7E6E6"/>
              </a:solidFill>
            </a:endParaRPr>
          </a:p>
          <a:p>
            <a:pPr algn="ctr" defTabSz="914400" fontAlgn="base">
              <a:spcAft>
                <a:spcPct val="0"/>
              </a:spcAft>
              <a:defRPr/>
            </a:pPr>
            <a:r>
              <a:rPr lang="tr-TR" dirty="0" smtClean="0">
                <a:ln>
                  <a:solidFill>
                    <a:srgbClr val="00B0F0"/>
                  </a:solidFill>
                </a:ln>
                <a:solidFill>
                  <a:srgbClr val="E7E6E6"/>
                </a:solidFill>
              </a:rPr>
              <a:t>MEDRESEÖNÜ ORTAOKULU </a:t>
            </a:r>
            <a:r>
              <a:rPr lang="tr-TR" dirty="0">
                <a:ln>
                  <a:solidFill>
                    <a:srgbClr val="00B0F0"/>
                  </a:solidFill>
                </a:ln>
                <a:solidFill>
                  <a:srgbClr val="E7E6E6"/>
                </a:solidFill>
              </a:rPr>
              <a:t>MÜDÜRLÜĞÜ</a:t>
            </a:r>
            <a:endParaRPr lang="en-US" dirty="0">
              <a:ln>
                <a:solidFill>
                  <a:srgbClr val="00B0F0"/>
                </a:solidFill>
              </a:ln>
              <a:solidFill>
                <a:srgbClr val="E7E6E6"/>
              </a:solidFill>
            </a:endParaRPr>
          </a:p>
        </p:txBody>
      </p:sp>
      <p:pic>
        <p:nvPicPr>
          <p:cNvPr id="9" name="Picture 2" descr="C:\Users\BIMOSMAN\Desktop\Untitled-1 cop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887" y="493932"/>
            <a:ext cx="1002463" cy="99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a:extLst>
              <a:ext uri="{FF2B5EF4-FFF2-40B4-BE49-F238E27FC236}">
                <a16:creationId xmlns:a16="http://schemas.microsoft.com/office/drawing/2014/main" id="{822DA473-8DF1-4339-A685-15C807A104A1}"/>
              </a:ext>
            </a:extLst>
          </p:cNvPr>
          <p:cNvSpPr txBox="1">
            <a:spLocks noChangeArrowheads="1"/>
          </p:cNvSpPr>
          <p:nvPr/>
        </p:nvSpPr>
        <p:spPr bwMode="auto">
          <a:xfrm>
            <a:off x="36514" y="5076773"/>
            <a:ext cx="9142350" cy="706892"/>
          </a:xfrm>
          <a:prstGeom prst="rect">
            <a:avLst/>
          </a:prstGeom>
          <a:noFill/>
          <a:ln>
            <a:noFill/>
          </a:ln>
          <a:effectLst>
            <a:outerShdw dist="35921" dir="2700000" algn="ctr" rotWithShape="0">
              <a:sysClr val="window" lastClr="FFFFFF">
                <a:alpha val="50000"/>
              </a:sysClr>
            </a:outerShdw>
          </a:effectLst>
        </p:spPr>
        <p:txBody>
          <a:bodyPr lIns="144000" tIns="45228" rIns="90454" bIns="45228">
            <a:spAutoFit/>
          </a:bodyPr>
          <a:lstStyle>
            <a:lvl1pPr defTabSz="904875" eaLnBrk="0" hangingPunct="0">
              <a:defRPr sz="1600">
                <a:solidFill>
                  <a:schemeClr val="bg1"/>
                </a:solidFill>
                <a:latin typeface="Tahoma" pitchFamily="34" charset="0"/>
              </a:defRPr>
            </a:lvl1pPr>
            <a:lvl2pPr marL="735013" indent="-282575" defTabSz="904875" eaLnBrk="0" hangingPunct="0">
              <a:defRPr sz="1600">
                <a:solidFill>
                  <a:schemeClr val="bg1"/>
                </a:solidFill>
                <a:latin typeface="Tahoma" pitchFamily="34" charset="0"/>
              </a:defRPr>
            </a:lvl2pPr>
            <a:lvl3pPr marL="1131888" indent="-227013" defTabSz="904875" eaLnBrk="0" hangingPunct="0">
              <a:defRPr sz="1600">
                <a:solidFill>
                  <a:schemeClr val="bg1"/>
                </a:solidFill>
                <a:latin typeface="Tahoma" pitchFamily="34" charset="0"/>
              </a:defRPr>
            </a:lvl3pPr>
            <a:lvl4pPr marL="1581150" indent="-223838" defTabSz="904875" eaLnBrk="0" hangingPunct="0">
              <a:defRPr sz="1600">
                <a:solidFill>
                  <a:schemeClr val="bg1"/>
                </a:solidFill>
                <a:latin typeface="Tahoma" pitchFamily="34" charset="0"/>
              </a:defRPr>
            </a:lvl4pPr>
            <a:lvl5pPr marL="2035175" indent="-225425" defTabSz="904875" eaLnBrk="0" hangingPunct="0">
              <a:defRPr sz="1600">
                <a:solidFill>
                  <a:schemeClr val="bg1"/>
                </a:solidFill>
                <a:latin typeface="Tahoma" pitchFamily="34" charset="0"/>
              </a:defRPr>
            </a:lvl5pPr>
            <a:lvl6pPr marL="2492375" indent="-225425" defTabSz="904875" eaLnBrk="0" fontAlgn="base" hangingPunct="0">
              <a:spcBef>
                <a:spcPct val="0"/>
              </a:spcBef>
              <a:spcAft>
                <a:spcPct val="0"/>
              </a:spcAft>
              <a:defRPr sz="1600">
                <a:solidFill>
                  <a:schemeClr val="bg1"/>
                </a:solidFill>
                <a:latin typeface="Tahoma" pitchFamily="34" charset="0"/>
              </a:defRPr>
            </a:lvl6pPr>
            <a:lvl7pPr marL="2949575" indent="-225425" defTabSz="904875" eaLnBrk="0" fontAlgn="base" hangingPunct="0">
              <a:spcBef>
                <a:spcPct val="0"/>
              </a:spcBef>
              <a:spcAft>
                <a:spcPct val="0"/>
              </a:spcAft>
              <a:defRPr sz="1600">
                <a:solidFill>
                  <a:schemeClr val="bg1"/>
                </a:solidFill>
                <a:latin typeface="Tahoma" pitchFamily="34" charset="0"/>
              </a:defRPr>
            </a:lvl7pPr>
            <a:lvl8pPr marL="3406775" indent="-225425" defTabSz="904875" eaLnBrk="0" fontAlgn="base" hangingPunct="0">
              <a:spcBef>
                <a:spcPct val="0"/>
              </a:spcBef>
              <a:spcAft>
                <a:spcPct val="0"/>
              </a:spcAft>
              <a:defRPr sz="1600">
                <a:solidFill>
                  <a:schemeClr val="bg1"/>
                </a:solidFill>
                <a:latin typeface="Tahoma" pitchFamily="34" charset="0"/>
              </a:defRPr>
            </a:lvl8pPr>
            <a:lvl9pPr marL="3863975" indent="-225425" defTabSz="904875" eaLnBrk="0" fontAlgn="base" hangingPunct="0">
              <a:spcBef>
                <a:spcPct val="0"/>
              </a:spcBef>
              <a:spcAft>
                <a:spcPct val="0"/>
              </a:spcAft>
              <a:defRPr sz="1600">
                <a:solidFill>
                  <a:schemeClr val="bg1"/>
                </a:solidFill>
                <a:latin typeface="Tahoma" pitchFamily="34" charset="0"/>
              </a:defRPr>
            </a:lvl9pPr>
          </a:lstStyle>
          <a:p>
            <a:pPr marL="0" marR="0" lvl="0" indent="0" algn="ctr" defTabSz="904875" eaLnBrk="1" fontAlgn="auto" latinLnBrk="0" hangingPunct="1">
              <a:lnSpc>
                <a:spcPct val="100000"/>
              </a:lnSpc>
              <a:spcBef>
                <a:spcPts val="0"/>
              </a:spcBef>
              <a:spcAft>
                <a:spcPts val="0"/>
              </a:spcAft>
              <a:buClrTx/>
              <a:buSzTx/>
              <a:buFontTx/>
              <a:buNone/>
              <a:tabLst/>
              <a:defRPr/>
            </a:pPr>
            <a:r>
              <a:rPr kumimoji="0" lang="tr-TR" sz="4000" b="1" i="0" u="none" strike="noStrike" kern="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2700000" algn="tl" rotWithShape="0">
                    <a:prstClr val="black">
                      <a:alpha val="40000"/>
                    </a:prstClr>
                  </a:outerShdw>
                </a:effectLst>
                <a:uLnTx/>
                <a:uFillTx/>
                <a:latin typeface="Arial Black" pitchFamily="34" charset="0"/>
              </a:rPr>
              <a:t>ARZ EDERİM</a:t>
            </a:r>
          </a:p>
        </p:txBody>
      </p:sp>
      <p:pic>
        <p:nvPicPr>
          <p:cNvPr id="11" name="Resim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378024" y="1679978"/>
            <a:ext cx="3953108" cy="296433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6" name="Resim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26587" y="263437"/>
            <a:ext cx="804891" cy="804891"/>
          </a:xfrm>
          <a:prstGeom prst="rect">
            <a:avLst/>
          </a:prstGeom>
        </p:spPr>
      </p:pic>
    </p:spTree>
    <p:extLst>
      <p:ext uri="{BB962C8B-B14F-4D97-AF65-F5344CB8AC3E}">
        <p14:creationId xmlns:p14="http://schemas.microsoft.com/office/powerpoint/2010/main" val="408927566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a:t>
            </a:r>
            <a:r>
              <a:rPr lang="tr-TR" sz="900" b="1" spc="300" dirty="0" smtClean="0">
                <a:solidFill>
                  <a:prstClr val="black"/>
                </a:solidFill>
                <a:latin typeface="Calibri" panose="020F0502020204030204"/>
              </a:rPr>
              <a:t>ORTA</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23" name="Rectangle 3">
            <a:extLst>
              <a:ext uri="{FF2B5EF4-FFF2-40B4-BE49-F238E27FC236}">
                <a16:creationId xmlns:a16="http://schemas.microsoft.com/office/drawing/2014/main" id="{09AA0DCD-5FCB-4616-8D76-A41A82BB3689}"/>
              </a:ext>
            </a:extLst>
          </p:cNvPr>
          <p:cNvSpPr>
            <a:spLocks noChangeArrowheads="1"/>
          </p:cNvSpPr>
          <p:nvPr/>
        </p:nvSpPr>
        <p:spPr bwMode="auto">
          <a:xfrm>
            <a:off x="0" y="1140383"/>
            <a:ext cx="2891246" cy="623616"/>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p>
            <a:pPr algn="just" defTabSz="895555" eaLnBrk="1" fontAlgn="auto" hangingPunct="1">
              <a:spcBef>
                <a:spcPts val="0"/>
              </a:spcBef>
              <a:spcAft>
                <a:spcPts val="0"/>
              </a:spcAf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Mahalle Yüzölçümü: </a:t>
            </a:r>
          </a:p>
          <a:p>
            <a:pPr algn="just" defTabSz="895555" eaLnBrk="1" fontAlgn="auto" hangingPunct="1">
              <a:spcBef>
                <a:spcPts val="0"/>
              </a:spcBef>
              <a:spcAft>
                <a:spcPts val="0"/>
              </a:spcAf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8259 </a:t>
            </a: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k</a:t>
            </a: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t>
            </a:r>
            <a:r>
              <a:rPr lang="tr-TR" sz="1500" b="1" dirty="0" smtClean="0">
                <a:solidFill>
                  <a:schemeClr val="tx1"/>
                </a:solidFill>
                <a:effectLst>
                  <a:outerShdw blurRad="38100" dist="38100" dir="2700000" algn="tl">
                    <a:srgbClr val="000000">
                      <a:alpha val="43137"/>
                    </a:srgbClr>
                  </a:outerShdw>
                </a:effectLst>
                <a:cs typeface="Calibri"/>
              </a:rPr>
              <a:t>²</a:t>
            </a: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tr-TR" sz="1400" dirty="0">
              <a:solidFill>
                <a:schemeClr val="tx1"/>
              </a:solidFill>
              <a:latin typeface="Arial" pitchFamily="34" charset="0"/>
              <a:cs typeface="Arial" pitchFamily="34" charset="0"/>
            </a:endParaRPr>
          </a:p>
        </p:txBody>
      </p:sp>
      <p:sp>
        <p:nvSpPr>
          <p:cNvPr id="32" name="Rectangle 3">
            <a:extLst>
              <a:ext uri="{FF2B5EF4-FFF2-40B4-BE49-F238E27FC236}">
                <a16:creationId xmlns:a16="http://schemas.microsoft.com/office/drawing/2014/main" id="{2446DFA7-3A19-4E6D-BE04-28FF87D489CB}"/>
              </a:ext>
            </a:extLst>
          </p:cNvPr>
          <p:cNvSpPr>
            <a:spLocks noChangeArrowheads="1"/>
          </p:cNvSpPr>
          <p:nvPr/>
        </p:nvSpPr>
        <p:spPr bwMode="auto">
          <a:xfrm>
            <a:off x="6300151" y="1140383"/>
            <a:ext cx="2375797" cy="554437"/>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p>
            <a:pPr algn="just" defTabSz="895555" eaLnBrk="1" fontAlgn="auto" hangingPunct="1">
              <a:spcBef>
                <a:spcPts val="0"/>
              </a:spcBef>
              <a:spcAft>
                <a:spcPts val="0"/>
              </a:spcAft>
              <a:tabLst>
                <a:tab pos="2840637" algn="l"/>
              </a:tabLs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Mahalle Nüfusu      1460</a:t>
            </a:r>
            <a:endPar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defTabSz="895555" eaLnBrk="1" fontAlgn="auto" hangingPunct="1">
              <a:spcBef>
                <a:spcPts val="0"/>
              </a:spcBef>
              <a:spcAft>
                <a:spcPts val="0"/>
              </a:spcAft>
              <a:tabLst>
                <a:tab pos="2840637" algn="l"/>
              </a:tabLst>
              <a:defRPr/>
            </a:pP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38" name="Rectangle 3">
            <a:extLst>
              <a:ext uri="{FF2B5EF4-FFF2-40B4-BE49-F238E27FC236}">
                <a16:creationId xmlns:a16="http://schemas.microsoft.com/office/drawing/2014/main" id="{CD2122A7-E15A-41EB-B9A8-CCB3291720EB}"/>
              </a:ext>
            </a:extLst>
          </p:cNvPr>
          <p:cNvSpPr>
            <a:spLocks noChangeArrowheads="1"/>
          </p:cNvSpPr>
          <p:nvPr/>
        </p:nvSpPr>
        <p:spPr bwMode="auto">
          <a:xfrm>
            <a:off x="1975118" y="3795450"/>
            <a:ext cx="4851806" cy="1857388"/>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lvl1pPr defTabSz="895350" eaLnBrk="0" hangingPunct="0">
              <a:tabLst>
                <a:tab pos="2840038" algn="l"/>
              </a:tabLst>
              <a:defRPr>
                <a:solidFill>
                  <a:schemeClr val="tx1"/>
                </a:solidFill>
                <a:latin typeface="Calibri" pitchFamily="34" charset="0"/>
              </a:defRPr>
            </a:lvl1pPr>
            <a:lvl2pPr marL="742950" indent="-285750" defTabSz="895350" eaLnBrk="0" hangingPunct="0">
              <a:tabLst>
                <a:tab pos="2840038" algn="l"/>
              </a:tabLst>
              <a:defRPr>
                <a:solidFill>
                  <a:schemeClr val="tx1"/>
                </a:solidFill>
                <a:latin typeface="Calibri" pitchFamily="34" charset="0"/>
              </a:defRPr>
            </a:lvl2pPr>
            <a:lvl3pPr marL="1143000" indent="-228600" defTabSz="895350" eaLnBrk="0" hangingPunct="0">
              <a:tabLst>
                <a:tab pos="2840038" algn="l"/>
              </a:tabLst>
              <a:defRPr>
                <a:solidFill>
                  <a:schemeClr val="tx1"/>
                </a:solidFill>
                <a:latin typeface="Calibri" pitchFamily="34" charset="0"/>
              </a:defRPr>
            </a:lvl3pPr>
            <a:lvl4pPr marL="1600200" indent="-228600" defTabSz="895350" eaLnBrk="0" hangingPunct="0">
              <a:tabLst>
                <a:tab pos="2840038" algn="l"/>
              </a:tabLst>
              <a:defRPr>
                <a:solidFill>
                  <a:schemeClr val="tx1"/>
                </a:solidFill>
                <a:latin typeface="Calibri" pitchFamily="34" charset="0"/>
              </a:defRPr>
            </a:lvl4pPr>
            <a:lvl5pPr marL="2057400" indent="-228600" defTabSz="895350" eaLnBrk="0" hangingPunct="0">
              <a:tabLst>
                <a:tab pos="2840038" algn="l"/>
              </a:tabLst>
              <a:defRPr>
                <a:solidFill>
                  <a:schemeClr val="tx1"/>
                </a:solidFill>
                <a:latin typeface="Calibri" pitchFamily="34" charset="0"/>
              </a:defRPr>
            </a:lvl5pPr>
            <a:lvl6pPr marL="2514600" indent="-228600" defTabSz="895350" eaLnBrk="0" fontAlgn="base" hangingPunct="0">
              <a:spcBef>
                <a:spcPct val="0"/>
              </a:spcBef>
              <a:spcAft>
                <a:spcPct val="0"/>
              </a:spcAft>
              <a:tabLst>
                <a:tab pos="2840038" algn="l"/>
              </a:tabLst>
              <a:defRPr>
                <a:solidFill>
                  <a:schemeClr val="tx1"/>
                </a:solidFill>
                <a:latin typeface="Calibri" pitchFamily="34" charset="0"/>
              </a:defRPr>
            </a:lvl6pPr>
            <a:lvl7pPr marL="2971800" indent="-228600" defTabSz="895350" eaLnBrk="0" fontAlgn="base" hangingPunct="0">
              <a:spcBef>
                <a:spcPct val="0"/>
              </a:spcBef>
              <a:spcAft>
                <a:spcPct val="0"/>
              </a:spcAft>
              <a:tabLst>
                <a:tab pos="2840038" algn="l"/>
              </a:tabLst>
              <a:defRPr>
                <a:solidFill>
                  <a:schemeClr val="tx1"/>
                </a:solidFill>
                <a:latin typeface="Calibri" pitchFamily="34" charset="0"/>
              </a:defRPr>
            </a:lvl7pPr>
            <a:lvl8pPr marL="3429000" indent="-228600" defTabSz="895350" eaLnBrk="0" fontAlgn="base" hangingPunct="0">
              <a:spcBef>
                <a:spcPct val="0"/>
              </a:spcBef>
              <a:spcAft>
                <a:spcPct val="0"/>
              </a:spcAft>
              <a:tabLst>
                <a:tab pos="2840038" algn="l"/>
              </a:tabLst>
              <a:defRPr>
                <a:solidFill>
                  <a:schemeClr val="tx1"/>
                </a:solidFill>
                <a:latin typeface="Calibri" pitchFamily="34" charset="0"/>
              </a:defRPr>
            </a:lvl8pPr>
            <a:lvl9pPr marL="3886200" indent="-228600" defTabSz="895350" eaLnBrk="0" fontAlgn="base" hangingPunct="0">
              <a:spcBef>
                <a:spcPct val="0"/>
              </a:spcBef>
              <a:spcAft>
                <a:spcPct val="0"/>
              </a:spcAft>
              <a:tabLst>
                <a:tab pos="2840038" algn="l"/>
              </a:tabLst>
              <a:defRPr>
                <a:solidFill>
                  <a:schemeClr val="tx1"/>
                </a:solidFill>
                <a:latin typeface="Calibri" pitchFamily="34" charset="0"/>
              </a:defRPr>
            </a:lvl9pPr>
          </a:lstStyle>
          <a:p>
            <a:pPr algn="ctr" eaLnBrk="1" hangingPunct="1">
              <a:defRPr/>
            </a:pPr>
            <a:r>
              <a:rPr lang="tr-TR" sz="2400" b="1" dirty="0" smtClean="0">
                <a:effectLst>
                  <a:outerShdw blurRad="38100" dist="38100" dir="2700000" algn="tl">
                    <a:srgbClr val="1F497D"/>
                  </a:outerShdw>
                </a:effectLst>
                <a:latin typeface="Arial" charset="0"/>
                <a:cs typeface="Arial" charset="0"/>
              </a:rPr>
              <a:t>Vizyonumuz:  </a:t>
            </a:r>
            <a:endParaRPr lang="tr-TR" sz="2400" b="1" dirty="0">
              <a:effectLst>
                <a:outerShdw blurRad="38100" dist="38100" dir="2700000" algn="tl">
                  <a:srgbClr val="1F497D"/>
                </a:outerShdw>
              </a:effectLst>
              <a:latin typeface="Arial" charset="0"/>
              <a:cs typeface="Arial" charset="0"/>
            </a:endParaRPr>
          </a:p>
          <a:p>
            <a:pPr algn="just" eaLnBrk="1" hangingPunct="1">
              <a:defRPr/>
            </a:pPr>
            <a:r>
              <a:rPr lang="tr-TR" dirty="0"/>
              <a:t>Ü</a:t>
            </a:r>
            <a:r>
              <a:rPr lang="tr-TR" dirty="0" smtClean="0"/>
              <a:t>lkemizi çağdaş uygarlık seviyesine ulaştırmak için milli, manevi, ahlaki değerlere sahip, </a:t>
            </a:r>
            <a:r>
              <a:rPr lang="tr-TR" dirty="0" err="1" smtClean="0"/>
              <a:t>türk</a:t>
            </a:r>
            <a:r>
              <a:rPr lang="tr-TR" dirty="0" smtClean="0"/>
              <a:t> örf ve geleneklerini benimsemiş, teknolojinin her türlü imkanlarından yararlanarak çağdaş ve bilimsel araştırmalar yapabilen, öğrenmeyi öğrenen, problem çözebilme yeteneğine erişmiş bireyler yetiştirmektir</a:t>
            </a:r>
            <a:r>
              <a:rPr lang="tr-TR" sz="1500" b="1" dirty="0" smtClean="0">
                <a:effectLst>
                  <a:outerShdw blurRad="38100" dist="38100" dir="2700000" algn="tl">
                    <a:srgbClr val="1F497D"/>
                  </a:outerShdw>
                </a:effectLst>
                <a:latin typeface="Arial" charset="0"/>
                <a:cs typeface="Arial" charset="0"/>
              </a:rPr>
              <a:t>            </a:t>
            </a:r>
            <a:r>
              <a:rPr lang="tr-TR" sz="1500" b="1" dirty="0">
                <a:effectLst>
                  <a:outerShdw blurRad="38100" dist="38100" dir="2700000" algn="tl">
                    <a:srgbClr val="1F497D"/>
                  </a:outerShdw>
                </a:effectLst>
                <a:latin typeface="Arial" charset="0"/>
                <a:cs typeface="Arial" charset="0"/>
              </a:rPr>
              <a:t>	         </a:t>
            </a:r>
          </a:p>
        </p:txBody>
      </p:sp>
      <p:sp>
        <p:nvSpPr>
          <p:cNvPr id="15" name="Rectangle 3">
            <a:extLst>
              <a:ext uri="{FF2B5EF4-FFF2-40B4-BE49-F238E27FC236}">
                <a16:creationId xmlns:a16="http://schemas.microsoft.com/office/drawing/2014/main" id="{34DCA776-303C-426A-8A36-E9B171489A22}"/>
              </a:ext>
            </a:extLst>
          </p:cNvPr>
          <p:cNvSpPr>
            <a:spLocks noChangeArrowheads="1"/>
          </p:cNvSpPr>
          <p:nvPr/>
        </p:nvSpPr>
        <p:spPr bwMode="auto">
          <a:xfrm>
            <a:off x="1906896" y="1910593"/>
            <a:ext cx="5259370" cy="1763349"/>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lvl1pPr defTabSz="895350" eaLnBrk="0" hangingPunct="0">
              <a:defRPr>
                <a:solidFill>
                  <a:schemeClr val="tx1"/>
                </a:solidFill>
                <a:latin typeface="Calibri" pitchFamily="34" charset="0"/>
              </a:defRPr>
            </a:lvl1pPr>
            <a:lvl2pPr marL="742950" indent="-285750" defTabSz="895350" eaLnBrk="0" hangingPunct="0">
              <a:defRPr>
                <a:solidFill>
                  <a:schemeClr val="tx1"/>
                </a:solidFill>
                <a:latin typeface="Calibri" pitchFamily="34" charset="0"/>
              </a:defRPr>
            </a:lvl2pPr>
            <a:lvl3pPr marL="1143000" indent="-228600" defTabSz="895350" eaLnBrk="0" hangingPunct="0">
              <a:defRPr>
                <a:solidFill>
                  <a:schemeClr val="tx1"/>
                </a:solidFill>
                <a:latin typeface="Calibri" pitchFamily="34" charset="0"/>
              </a:defRPr>
            </a:lvl3pPr>
            <a:lvl4pPr marL="1600200" indent="-228600" defTabSz="895350" eaLnBrk="0" hangingPunct="0">
              <a:defRPr>
                <a:solidFill>
                  <a:schemeClr val="tx1"/>
                </a:solidFill>
                <a:latin typeface="Calibri" pitchFamily="34" charset="0"/>
              </a:defRPr>
            </a:lvl4pPr>
            <a:lvl5pPr marL="2057400" indent="-228600" defTabSz="895350" eaLnBrk="0" hangingPunct="0">
              <a:defRPr>
                <a:solidFill>
                  <a:schemeClr val="tx1"/>
                </a:solidFill>
                <a:latin typeface="Calibri" pitchFamily="34" charset="0"/>
              </a:defRPr>
            </a:lvl5pPr>
            <a:lvl6pPr marL="2514600" indent="-228600" defTabSz="895350" eaLnBrk="0" fontAlgn="base" hangingPunct="0">
              <a:spcBef>
                <a:spcPct val="0"/>
              </a:spcBef>
              <a:spcAft>
                <a:spcPct val="0"/>
              </a:spcAft>
              <a:defRPr>
                <a:solidFill>
                  <a:schemeClr val="tx1"/>
                </a:solidFill>
                <a:latin typeface="Calibri" pitchFamily="34" charset="0"/>
              </a:defRPr>
            </a:lvl6pPr>
            <a:lvl7pPr marL="2971800" indent="-228600" defTabSz="895350" eaLnBrk="0" fontAlgn="base" hangingPunct="0">
              <a:spcBef>
                <a:spcPct val="0"/>
              </a:spcBef>
              <a:spcAft>
                <a:spcPct val="0"/>
              </a:spcAft>
              <a:defRPr>
                <a:solidFill>
                  <a:schemeClr val="tx1"/>
                </a:solidFill>
                <a:latin typeface="Calibri" pitchFamily="34" charset="0"/>
              </a:defRPr>
            </a:lvl7pPr>
            <a:lvl8pPr marL="3429000" indent="-228600" defTabSz="895350" eaLnBrk="0" fontAlgn="base" hangingPunct="0">
              <a:spcBef>
                <a:spcPct val="0"/>
              </a:spcBef>
              <a:spcAft>
                <a:spcPct val="0"/>
              </a:spcAft>
              <a:defRPr>
                <a:solidFill>
                  <a:schemeClr val="tx1"/>
                </a:solidFill>
                <a:latin typeface="Calibri" pitchFamily="34" charset="0"/>
              </a:defRPr>
            </a:lvl8pPr>
            <a:lvl9pPr marL="3886200" indent="-228600" defTabSz="89535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tr-TR" sz="2400" b="1" dirty="0" smtClean="0">
                <a:effectLst>
                  <a:outerShdw blurRad="38100" dist="38100" dir="2700000" algn="tl">
                    <a:srgbClr val="1F497D"/>
                  </a:outerShdw>
                </a:effectLst>
                <a:latin typeface="Arial" charset="0"/>
                <a:cs typeface="Arial" charset="0"/>
              </a:rPr>
              <a:t>Misyonumuz:</a:t>
            </a:r>
            <a:endParaRPr lang="tr-TR" sz="2400" b="1" dirty="0">
              <a:effectLst>
                <a:outerShdw blurRad="38100" dist="38100" dir="2700000" algn="tl">
                  <a:srgbClr val="1F497D"/>
                </a:outerShdw>
              </a:effectLst>
              <a:latin typeface="Arial" charset="0"/>
              <a:cs typeface="Arial" charset="0"/>
            </a:endParaRPr>
          </a:p>
          <a:p>
            <a:pPr eaLnBrk="1" hangingPunct="1">
              <a:defRPr/>
            </a:pPr>
            <a:r>
              <a:rPr lang="tr-TR" sz="1600" dirty="0" smtClean="0"/>
              <a:t>Her gün daha iyiye ulaşmak için çalışan, herkesin destek olduğu, her öğrencinin başardığı ve tüm imkansızlıklarını yenmiş bir okul olmak.</a:t>
            </a:r>
            <a:r>
              <a:rPr lang="tr-TR" sz="1400" b="1" dirty="0" smtClean="0">
                <a:effectLst>
                  <a:outerShdw blurRad="38100" dist="38100" dir="2700000" algn="tl">
                    <a:srgbClr val="1F497D"/>
                  </a:outerShdw>
                </a:effectLst>
                <a:latin typeface="Arial" charset="0"/>
                <a:cs typeface="Arial" charset="0"/>
              </a:rPr>
              <a:t>	</a:t>
            </a:r>
            <a:r>
              <a:rPr lang="tr-TR" sz="1500" b="1" dirty="0" smtClean="0">
                <a:effectLst>
                  <a:outerShdw blurRad="38100" dist="38100" dir="2700000" algn="tl">
                    <a:srgbClr val="1F497D"/>
                  </a:outerShdw>
                </a:effectLst>
                <a:latin typeface="Arial" charset="0"/>
                <a:cs typeface="Arial" charset="0"/>
              </a:rPr>
              <a:t>       </a:t>
            </a:r>
            <a:r>
              <a:rPr lang="tr-TR" sz="1500" b="1" dirty="0">
                <a:effectLst>
                  <a:outerShdw blurRad="38100" dist="38100" dir="2700000" algn="tl">
                    <a:srgbClr val="1F497D"/>
                  </a:outerShdw>
                </a:effectLst>
                <a:latin typeface="Arial" charset="0"/>
                <a:cs typeface="Arial" charset="0"/>
              </a:rPr>
              <a:t>	</a:t>
            </a:r>
          </a:p>
        </p:txBody>
      </p:sp>
      <p:sp>
        <p:nvSpPr>
          <p:cNvPr id="17" name="Dikdörtgen 1"/>
          <p:cNvSpPr/>
          <p:nvPr/>
        </p:nvSpPr>
        <p:spPr>
          <a:xfrm>
            <a:off x="1102370" y="-5828"/>
            <a:ext cx="6947647" cy="461665"/>
          </a:xfrm>
          <a:prstGeom prst="rect">
            <a:avLst/>
          </a:prstGeom>
        </p:spPr>
        <p:txBody>
          <a:bodyPr wrap="square">
            <a:spAutoFit/>
          </a:bodyPr>
          <a:lstStyle/>
          <a:p>
            <a:pPr algn="ctr">
              <a:defRPr/>
            </a:pPr>
            <a:r>
              <a:rPr kumimoji="1" lang="tr-TR" sz="2400" dirty="0" smtClean="0">
                <a:ln w="0"/>
                <a:solidFill>
                  <a:schemeClr val="bg1"/>
                </a:solidFill>
                <a:effectLst>
                  <a:outerShdw blurRad="38100" dist="19050" dir="2700000" algn="tl" rotWithShape="0">
                    <a:schemeClr val="dk1">
                      <a:alpha val="40000"/>
                    </a:schemeClr>
                  </a:outerShdw>
                </a:effectLst>
                <a:latin typeface="Arial Black" pitchFamily="34" charset="0"/>
              </a:rPr>
              <a:t>MİSYONUMUZ-VİZYONUMUZ</a:t>
            </a:r>
            <a:r>
              <a:rPr kumimoji="1" lang="tr-TR" dirty="0" smtClean="0">
                <a:ln w="0"/>
                <a:effectLst>
                  <a:outerShdw blurRad="38100" dist="19050" dir="2700000" algn="tl" rotWithShape="0">
                    <a:schemeClr val="dk1">
                      <a:alpha val="40000"/>
                    </a:schemeClr>
                  </a:outerShdw>
                </a:effectLst>
                <a:latin typeface="Arial Black" pitchFamily="34" charset="0"/>
              </a:rPr>
              <a:t> </a:t>
            </a:r>
            <a:endParaRPr kumimoji="1" lang="tr-TR" dirty="0">
              <a:ln w="0"/>
              <a:effectLst>
                <a:outerShdw blurRad="38100" dist="19050" dir="2700000" algn="tl" rotWithShape="0">
                  <a:schemeClr val="dk1">
                    <a:alpha val="40000"/>
                  </a:schemeClr>
                </a:outerShdw>
              </a:effectLst>
              <a:latin typeface="Arial Black" pitchFamily="34" charset="0"/>
            </a:endParaRP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918983"/>
            <a:ext cx="1861065" cy="140509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 name="Resim 3"/>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106778" y="1945882"/>
            <a:ext cx="1873770" cy="140509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650377"/>
            <a:ext cx="1867113" cy="133456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Resim 9"/>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7119485" y="4433101"/>
            <a:ext cx="1861063" cy="139119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Resim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67406" y="461783"/>
            <a:ext cx="961645" cy="961645"/>
          </a:xfrm>
          <a:prstGeom prst="rect">
            <a:avLst/>
          </a:prstGeom>
        </p:spPr>
      </p:pic>
    </p:spTree>
    <p:extLst>
      <p:ext uri="{BB962C8B-B14F-4D97-AF65-F5344CB8AC3E}">
        <p14:creationId xmlns:p14="http://schemas.microsoft.com/office/powerpoint/2010/main" val="11792599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a:t>
            </a:r>
            <a:r>
              <a:rPr lang="tr-TR" sz="900" b="1" spc="300" dirty="0" smtClean="0">
                <a:solidFill>
                  <a:prstClr val="black"/>
                </a:solidFill>
                <a:latin typeface="Calibri" panose="020F0502020204030204"/>
              </a:rPr>
              <a:t>ORTA</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8" name="Dikdörtgen 7"/>
          <p:cNvSpPr/>
          <p:nvPr/>
        </p:nvSpPr>
        <p:spPr>
          <a:xfrm>
            <a:off x="1042277" y="961066"/>
            <a:ext cx="7156272" cy="507831"/>
          </a:xfrm>
          <a:prstGeom prst="rect">
            <a:avLst/>
          </a:prstGeom>
          <a:solidFill>
            <a:srgbClr val="F575EF"/>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a:ea typeface="Times New Roman"/>
              </a:rPr>
              <a:t>DEĞER VE </a:t>
            </a:r>
            <a:r>
              <a:rPr lang="tr-TR" b="1" dirty="0" smtClean="0">
                <a:ea typeface="Times New Roman"/>
              </a:rPr>
              <a:t>İLKELERİMİZ</a:t>
            </a:r>
            <a:endParaRPr lang="tr-TR" sz="1600" dirty="0">
              <a:latin typeface="Times New Roman"/>
              <a:ea typeface="Times New Roman"/>
            </a:endParaRPr>
          </a:p>
        </p:txBody>
      </p:sp>
      <p:sp>
        <p:nvSpPr>
          <p:cNvPr id="9" name="Dikdörtgen 8"/>
          <p:cNvSpPr/>
          <p:nvPr/>
        </p:nvSpPr>
        <p:spPr>
          <a:xfrm>
            <a:off x="1042277" y="1449951"/>
            <a:ext cx="7156272" cy="4616648"/>
          </a:xfrm>
          <a:prstGeom prst="rect">
            <a:avLst/>
          </a:prstGeom>
          <a:solidFill>
            <a:srgbClr val="79DCFF"/>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88900" indent="177800" algn="just">
              <a:lnSpc>
                <a:spcPct val="150000"/>
              </a:lnSpc>
              <a:buBlip>
                <a:blip r:embed="rId3"/>
              </a:buBlip>
              <a:tabLst>
                <a:tab pos="88900" algn="l"/>
              </a:tabLst>
            </a:pPr>
            <a:r>
              <a:rPr lang="tr-TR" sz="1400" dirty="0" smtClean="0"/>
              <a:t>Genellik </a:t>
            </a:r>
            <a:r>
              <a:rPr lang="tr-TR" sz="1400" dirty="0"/>
              <a:t>ve eşitlik</a:t>
            </a:r>
            <a:r>
              <a:rPr lang="tr-TR" sz="1400" dirty="0" smtClean="0"/>
              <a:t>,</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err="1" smtClean="0"/>
              <a:t>Planlılık</a:t>
            </a:r>
            <a:endParaRPr lang="tr-TR" sz="1400" dirty="0" smtClean="0">
              <a:effectLst/>
              <a:latin typeface="Times New Roman"/>
              <a:ea typeface="Times New Roman"/>
            </a:endParaRPr>
          </a:p>
          <a:p>
            <a:pPr marL="88900" indent="177800" algn="just">
              <a:lnSpc>
                <a:spcPct val="150000"/>
              </a:lnSpc>
              <a:buBlip>
                <a:blip r:embed="rId3"/>
              </a:buBlip>
              <a:tabLst>
                <a:tab pos="88900" algn="l"/>
              </a:tabLst>
            </a:pPr>
            <a:r>
              <a:rPr lang="tr-TR" sz="1400" dirty="0" smtClean="0"/>
              <a:t>Ferdin </a:t>
            </a:r>
            <a:r>
              <a:rPr lang="tr-TR" sz="1400" dirty="0"/>
              <a:t>ve toplumun ihtiyaçları,</a:t>
            </a:r>
          </a:p>
          <a:p>
            <a:pPr marL="88900" lvl="0" indent="177800" algn="just">
              <a:lnSpc>
                <a:spcPct val="150000"/>
              </a:lnSpc>
              <a:spcAft>
                <a:spcPts val="0"/>
              </a:spcAft>
              <a:buFont typeface="Symbol"/>
              <a:buBlip>
                <a:blip r:embed="rId3"/>
              </a:buBlip>
              <a:tabLst>
                <a:tab pos="88900" algn="l"/>
              </a:tabLst>
            </a:pPr>
            <a:r>
              <a:rPr lang="tr-TR" sz="1400" dirty="0"/>
              <a:t>Yöneltme</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Eğitim </a:t>
            </a:r>
            <a:r>
              <a:rPr lang="tr-TR" sz="1400" dirty="0"/>
              <a:t>Hakkı</a:t>
            </a: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Fırsat </a:t>
            </a:r>
            <a:r>
              <a:rPr lang="tr-TR" sz="1400" dirty="0"/>
              <a:t>ve İmkân Eşitliği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a:t>Süreklilik</a:t>
            </a:r>
            <a:endParaRPr lang="tr-TR" sz="1400" dirty="0">
              <a:effectLst/>
              <a:latin typeface="Times New Roman"/>
              <a:ea typeface="Times New Roman"/>
            </a:endParaRPr>
          </a:p>
          <a:p>
            <a:pPr marL="88900" indent="177800" algn="just">
              <a:lnSpc>
                <a:spcPct val="150000"/>
              </a:lnSpc>
              <a:buBlip>
                <a:blip r:embed="rId3"/>
              </a:buBlip>
              <a:tabLst>
                <a:tab pos="88900" algn="l"/>
              </a:tabLst>
            </a:pPr>
            <a:r>
              <a:rPr lang="tr-TR" sz="1400" dirty="0" smtClean="0"/>
              <a:t>Atatürk </a:t>
            </a:r>
            <a:r>
              <a:rPr lang="tr-TR" sz="1400" dirty="0"/>
              <a:t>İnkılâp ve İlkeleri ve Atatürk Milliyetçiliği,</a:t>
            </a:r>
          </a:p>
          <a:p>
            <a:pPr marL="88900" lvl="0" indent="177800" algn="just">
              <a:lnSpc>
                <a:spcPct val="150000"/>
              </a:lnSpc>
              <a:spcAft>
                <a:spcPts val="0"/>
              </a:spcAft>
              <a:buFont typeface="Symbol"/>
              <a:buBlip>
                <a:blip r:embed="rId3"/>
              </a:buBlip>
              <a:tabLst>
                <a:tab pos="88900" algn="l"/>
              </a:tabLst>
            </a:pPr>
            <a:r>
              <a:rPr lang="tr-TR" sz="1400" dirty="0"/>
              <a:t>Demokrasi Eğitimi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Laiklik</a:t>
            </a:r>
          </a:p>
          <a:p>
            <a:pPr marL="88900" lvl="0" indent="177800" algn="just">
              <a:lnSpc>
                <a:spcPct val="150000"/>
              </a:lnSpc>
              <a:spcAft>
                <a:spcPts val="0"/>
              </a:spcAft>
              <a:buFont typeface="Symbol"/>
              <a:buBlip>
                <a:blip r:embed="rId3"/>
              </a:buBlip>
              <a:tabLst>
                <a:tab pos="88900" algn="l"/>
              </a:tabLst>
            </a:pPr>
            <a:r>
              <a:rPr lang="tr-TR" sz="1400" dirty="0" smtClean="0"/>
              <a:t>Bilimsellik</a:t>
            </a:r>
          </a:p>
          <a:p>
            <a:pPr marL="88900" lvl="0" indent="177800" algn="just">
              <a:lnSpc>
                <a:spcPct val="150000"/>
              </a:lnSpc>
              <a:spcAft>
                <a:spcPts val="0"/>
              </a:spcAft>
              <a:buFont typeface="Symbol"/>
              <a:buBlip>
                <a:blip r:embed="rId3"/>
              </a:buBlip>
              <a:tabLst>
                <a:tab pos="88900" algn="l"/>
              </a:tabLst>
            </a:pPr>
            <a:r>
              <a:rPr lang="tr-TR" sz="1400" dirty="0"/>
              <a:t>Karma </a:t>
            </a:r>
            <a:r>
              <a:rPr lang="tr-TR" sz="1400" dirty="0" smtClean="0"/>
              <a:t>Eğitim</a:t>
            </a:r>
          </a:p>
          <a:p>
            <a:pPr marL="88900" indent="177800" algn="just">
              <a:lnSpc>
                <a:spcPct val="150000"/>
              </a:lnSpc>
              <a:buBlip>
                <a:blip r:embed="rId3"/>
              </a:buBlip>
              <a:tabLst>
                <a:tab pos="88900" algn="l"/>
              </a:tabLst>
            </a:pPr>
            <a:r>
              <a:rPr lang="tr-TR" sz="1400" dirty="0"/>
              <a:t>Okul ve ailenin işbirliği</a:t>
            </a:r>
            <a:r>
              <a:rPr lang="tr-TR" sz="1400" dirty="0" smtClean="0"/>
              <a:t>,</a:t>
            </a:r>
          </a:p>
          <a:p>
            <a:pPr marL="88900" indent="177800" algn="just">
              <a:lnSpc>
                <a:spcPct val="150000"/>
              </a:lnSpc>
              <a:buBlip>
                <a:blip r:embed="rId3"/>
              </a:buBlip>
              <a:tabLst>
                <a:tab pos="88900" algn="l"/>
              </a:tabLst>
            </a:pPr>
            <a:r>
              <a:rPr lang="tr-TR" sz="1400" dirty="0"/>
              <a:t>Her yerde </a:t>
            </a:r>
            <a:r>
              <a:rPr lang="tr-TR" sz="1400" dirty="0" smtClean="0"/>
              <a:t>Eğitim</a:t>
            </a:r>
            <a:endParaRPr lang="tr-TR" sz="1400" dirty="0">
              <a:effectLst/>
              <a:latin typeface="Times New Roman"/>
              <a:ea typeface="Times New Roman"/>
            </a:endParaRP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5600" y="104731"/>
            <a:ext cx="961645" cy="961645"/>
          </a:xfrm>
          <a:prstGeom prst="rect">
            <a:avLst/>
          </a:prstGeom>
        </p:spPr>
      </p:pic>
    </p:spTree>
    <p:extLst>
      <p:ext uri="{BB962C8B-B14F-4D97-AF65-F5344CB8AC3E}">
        <p14:creationId xmlns:p14="http://schemas.microsoft.com/office/powerpoint/2010/main" val="5361440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a:t>
            </a:r>
            <a:r>
              <a:rPr lang="tr-TR" sz="900" b="1" spc="300" dirty="0" smtClean="0">
                <a:solidFill>
                  <a:prstClr val="black"/>
                </a:solidFill>
                <a:latin typeface="Calibri" panose="020F0502020204030204"/>
              </a:rPr>
              <a:t>ORTA</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5" name="Dikdörtgen 4"/>
          <p:cNvSpPr/>
          <p:nvPr/>
        </p:nvSpPr>
        <p:spPr>
          <a:xfrm>
            <a:off x="1288869" y="1199757"/>
            <a:ext cx="7116899" cy="4893647"/>
          </a:xfrm>
          <a:prstGeom prst="rect">
            <a:avLst/>
          </a:prstGeom>
        </p:spPr>
        <p:txBody>
          <a:bodyPr wrap="square">
            <a:spAutoFit/>
          </a:bodyPr>
          <a:lstStyle/>
          <a:p>
            <a:pPr algn="just"/>
            <a:r>
              <a:rPr lang="tr-TR" sz="1200" b="1" dirty="0">
                <a:solidFill>
                  <a:srgbClr val="7B868F"/>
                </a:solidFill>
                <a:latin typeface="Times New Roman" panose="02020603050405020304" pitchFamily="18" charset="0"/>
                <a:cs typeface="Times New Roman" panose="02020603050405020304" pitchFamily="18" charset="0"/>
              </a:rPr>
              <a:t> </a:t>
            </a:r>
            <a:endParaRPr lang="tr-TR" sz="1200" dirty="0">
              <a:solidFill>
                <a:srgbClr val="7B868F"/>
              </a:solidFill>
              <a:latin typeface="Times New Roman" panose="02020603050405020304" pitchFamily="18" charset="0"/>
              <a:cs typeface="Times New Roman" panose="02020603050405020304" pitchFamily="18" charset="0"/>
            </a:endParaRPr>
          </a:p>
          <a:p>
            <a:pPr algn="just"/>
            <a:r>
              <a:rPr lang="tr-TR" sz="1200" b="1" dirty="0" smtClean="0">
                <a:solidFill>
                  <a:srgbClr val="7B868F"/>
                </a:solidFill>
                <a:latin typeface="Times New Roman" panose="02020603050405020304" pitchFamily="18" charset="0"/>
                <a:cs typeface="Times New Roman" panose="02020603050405020304" pitchFamily="18" charset="0"/>
              </a:rPr>
              <a:t>	</a:t>
            </a:r>
            <a:r>
              <a:rPr lang="tr-TR" sz="1200" b="1" dirty="0" smtClean="0">
                <a:latin typeface="Times New Roman" panose="02020603050405020304" pitchFamily="18" charset="0"/>
                <a:cs typeface="Times New Roman" panose="02020603050405020304" pitchFamily="18" charset="0"/>
              </a:rPr>
              <a:t>Medreseönü İlkokulu, </a:t>
            </a:r>
            <a:r>
              <a:rPr lang="tr-TR" sz="1200" b="1" dirty="0">
                <a:latin typeface="Times New Roman" panose="02020603050405020304" pitchFamily="18" charset="0"/>
                <a:cs typeface="Times New Roman" panose="02020603050405020304" pitchFamily="18" charset="0"/>
              </a:rPr>
              <a:t>eğitim-öğretim faaliyetlerine Doğanlı Köyü İlkokulu ismi ile 1946–1947 öğretim yılında başladı. 1946 yılında Doğanlı Köyü İlkokulu yapıldı. Köyün adı okulumuza verilmiştir. Yapılan okul binası 22 yıl eğitim-öğretime hizmet etti.1970 yılında ilkokulun yerine ortaokul binası yapıldı. Ortaokul 1972–1973 Eğitim-öğretim yılında hizmete açıldı. 1970 yılında şimdiki okul binası yapıldı. Yeterli olmaması nedeniyle 1974 yılında ek bina yapılmıştır.</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1997–1998 </a:t>
            </a:r>
            <a:r>
              <a:rPr lang="tr-TR" sz="1200" b="1" dirty="0">
                <a:latin typeface="Times New Roman" panose="02020603050405020304" pitchFamily="18" charset="0"/>
                <a:cs typeface="Times New Roman" panose="02020603050405020304" pitchFamily="18" charset="0"/>
              </a:rPr>
              <a:t>Eğitim-öğretim yılında 8 yıllık zorunlu eğitime geçildi, Medreseönü Lisesi'nden 5 derslik daha alınarak eğitim-öğretim yapılmıştır. 2006-2007 eğitim-öğretim yılında Medreseönü Lisesinin öğrenci azlığı nedeniyle kapanmasından sonra, lise binası İlköğretim okuluna tahsis edilmiştir.</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1997–1998 </a:t>
            </a:r>
            <a:r>
              <a:rPr lang="tr-TR" sz="1200" b="1" dirty="0">
                <a:latin typeface="Times New Roman" panose="02020603050405020304" pitchFamily="18" charset="0"/>
                <a:cs typeface="Times New Roman" panose="02020603050405020304" pitchFamily="18" charset="0"/>
              </a:rPr>
              <a:t>Eğitim-Öğretim yılı ders yılı başından itibaren 4306 sayılı Kanun gereği okulumuzda 8 yıllık eğitime geçilmesi ile 1999–2000 Eğitim-Öğretim yılı sonunda 27 öğrenci mezun vermiştir Medreseönü Beldesinin eski köy adı, Doğanlı Köyü idi. Şimdi okulumuzun bulunduğu mahallenin adı Doğanlı Mahallesi olduğu için okulumuza "Doğanlı İlköğretim Okulu" adı verilmiştir. Yani köyün eski adı okula verilmiştir. Daha sonra Perşembe İlçe Milli Eğitim Müdürlüğü'nün 15.10.2003 tarih ve 300/3869 sayılı yazıları ile "MEDRESEÖNÜ İLKÖĞRETİM OKULU" olarak isim değişikliği yapılmıştır.  </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2012-2013 </a:t>
            </a:r>
            <a:r>
              <a:rPr lang="tr-TR" sz="1200" b="1" dirty="0">
                <a:latin typeface="Times New Roman" panose="02020603050405020304" pitchFamily="18" charset="0"/>
                <a:cs typeface="Times New Roman" panose="02020603050405020304" pitchFamily="18" charset="0"/>
              </a:rPr>
              <a:t>Eğitim-Öğretim Yılı itibariyle Bakanlığımız aldığı karar doğrultusunda okulumuz Medreseönü İlkokulu ve Medreseönü Ortaokulu olarak isim değişikliği yapılmıştır. Okulumuzda 1 müdür, 1 müdür yardımcısı, 1 anasınıfı öğretmeni, 5 sınıf öğretmeni, 8 branş öğretmeni, 1 memur, 2 hizmetli görev yapmıştır. İlkokulda 107 ortaokulda 109 öğrenci eğitim-öğretim görmüş.</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MEDRESEÖNÜ </a:t>
            </a:r>
            <a:r>
              <a:rPr lang="tr-TR" sz="1200" b="1" dirty="0" smtClean="0">
                <a:latin typeface="Times New Roman" panose="02020603050405020304" pitchFamily="18" charset="0"/>
                <a:cs typeface="Times New Roman" panose="02020603050405020304" pitchFamily="18" charset="0"/>
              </a:rPr>
              <a:t>İLKOKULU 2023-2024</a:t>
            </a:r>
            <a:r>
              <a:rPr lang="tr-TR" sz="1200" b="1" dirty="0">
                <a:latin typeface="Times New Roman" panose="02020603050405020304" pitchFamily="18" charset="0"/>
                <a:cs typeface="Times New Roman" panose="02020603050405020304" pitchFamily="18" charset="0"/>
              </a:rPr>
              <a:t>  Eğitim- Öğretim yılı  itibariyle Medreseönü </a:t>
            </a:r>
            <a:r>
              <a:rPr lang="tr-TR" sz="1200" b="1" dirty="0" smtClean="0">
                <a:latin typeface="Times New Roman" panose="02020603050405020304" pitchFamily="18" charset="0"/>
                <a:cs typeface="Times New Roman" panose="02020603050405020304" pitchFamily="18" charset="0"/>
              </a:rPr>
              <a:t>İlkokulu </a:t>
            </a:r>
            <a:r>
              <a:rPr lang="tr-TR" sz="1200" b="1" dirty="0">
                <a:latin typeface="Times New Roman" panose="02020603050405020304" pitchFamily="18" charset="0"/>
                <a:cs typeface="Times New Roman" panose="02020603050405020304" pitchFamily="18" charset="0"/>
              </a:rPr>
              <a:t>olarak eğitim öğretime devam etmektedir. Okulumuzda 1 müdür, 1 müdür yardımcısı,  </a:t>
            </a:r>
            <a:r>
              <a:rPr lang="tr-TR" sz="1200" b="1" dirty="0" smtClean="0">
                <a:latin typeface="Times New Roman" panose="02020603050405020304" pitchFamily="18" charset="0"/>
                <a:cs typeface="Times New Roman" panose="02020603050405020304" pitchFamily="18" charset="0"/>
              </a:rPr>
              <a:t>6 öğretmen, </a:t>
            </a:r>
            <a:r>
              <a:rPr lang="tr-TR" sz="1200" b="1" dirty="0">
                <a:latin typeface="Times New Roman" panose="02020603050405020304" pitchFamily="18" charset="0"/>
                <a:cs typeface="Times New Roman" panose="02020603050405020304" pitchFamily="18" charset="0"/>
              </a:rPr>
              <a:t>1 memur, </a:t>
            </a:r>
            <a:r>
              <a:rPr lang="tr-TR" sz="1200" b="1" dirty="0" smtClean="0">
                <a:latin typeface="Times New Roman" panose="02020603050405020304" pitchFamily="18" charset="0"/>
                <a:cs typeface="Times New Roman" panose="02020603050405020304" pitchFamily="18" charset="0"/>
              </a:rPr>
              <a:t>1 </a:t>
            </a:r>
            <a:r>
              <a:rPr lang="tr-TR" sz="1200" b="1" dirty="0">
                <a:latin typeface="Times New Roman" panose="02020603050405020304" pitchFamily="18" charset="0"/>
                <a:cs typeface="Times New Roman" panose="02020603050405020304" pitchFamily="18" charset="0"/>
              </a:rPr>
              <a:t>hizmetli görev yapmaktadır. Okulumuzda </a:t>
            </a:r>
            <a:r>
              <a:rPr lang="tr-TR" sz="1200" b="1" dirty="0" smtClean="0">
                <a:latin typeface="Times New Roman" panose="02020603050405020304" pitchFamily="18" charset="0"/>
                <a:cs typeface="Times New Roman" panose="02020603050405020304" pitchFamily="18" charset="0"/>
              </a:rPr>
              <a:t>56 </a:t>
            </a:r>
            <a:r>
              <a:rPr lang="tr-TR" sz="1200" b="1" dirty="0">
                <a:latin typeface="Times New Roman" panose="02020603050405020304" pitchFamily="18" charset="0"/>
                <a:cs typeface="Times New Roman" panose="02020603050405020304" pitchFamily="18" charset="0"/>
              </a:rPr>
              <a:t>öğrenci eğitim öğretime devam etmektedir.</a:t>
            </a:r>
            <a:endParaRPr lang="tr-TR" sz="1200" b="0" i="0" dirty="0">
              <a:effectLst/>
              <a:latin typeface="Times New Roman" panose="02020603050405020304" pitchFamily="18" charset="0"/>
              <a:cs typeface="Times New Roman" panose="02020603050405020304" pitchFamily="18" charset="0"/>
            </a:endParaRPr>
          </a:p>
        </p:txBody>
      </p:sp>
      <p:sp>
        <p:nvSpPr>
          <p:cNvPr id="16" name="TextBox 1"/>
          <p:cNvSpPr txBox="1">
            <a:spLocks noChangeArrowheads="1"/>
          </p:cNvSpPr>
          <p:nvPr/>
        </p:nvSpPr>
        <p:spPr bwMode="auto">
          <a:xfrm>
            <a:off x="1498667" y="498993"/>
            <a:ext cx="6156167"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noProof="0" dirty="0" smtClean="0">
                <a:solidFill>
                  <a:prstClr val="white"/>
                </a:solidFill>
                <a:latin typeface="Calibri" panose="020F0502020204030204" pitchFamily="34" charset="0"/>
                <a:ea typeface="맑은 고딕" pitchFamily="50" charset="-127"/>
                <a:cs typeface="Calibri" panose="020F0502020204030204" pitchFamily="34" charset="0"/>
              </a:rPr>
              <a:t>TARİHÇE</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945" y="238112"/>
            <a:ext cx="961645" cy="961645"/>
          </a:xfrm>
          <a:prstGeom prst="rect">
            <a:avLst/>
          </a:prstGeom>
        </p:spPr>
      </p:pic>
    </p:spTree>
    <p:extLst>
      <p:ext uri="{BB962C8B-B14F-4D97-AF65-F5344CB8AC3E}">
        <p14:creationId xmlns:p14="http://schemas.microsoft.com/office/powerpoint/2010/main" val="23969077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88" name="Group 80"/>
          <p:cNvGraphicFramePr>
            <a:graphicFrameLocks noGrp="1"/>
          </p:cNvGraphicFramePr>
          <p:nvPr>
            <p:extLst>
              <p:ext uri="{D42A27DB-BD31-4B8C-83A1-F6EECF244321}">
                <p14:modId xmlns:p14="http://schemas.microsoft.com/office/powerpoint/2010/main" val="611532351"/>
              </p:ext>
            </p:extLst>
          </p:nvPr>
        </p:nvGraphicFramePr>
        <p:xfrm>
          <a:off x="725424" y="1435235"/>
          <a:ext cx="7939088" cy="4567162"/>
        </p:xfrm>
        <a:graphic>
          <a:graphicData uri="http://schemas.openxmlformats.org/drawingml/2006/table">
            <a:tbl>
              <a:tblPr>
                <a:effectLst>
                  <a:innerShdw blurRad="114300">
                    <a:prstClr val="black">
                      <a:alpha val="92000"/>
                    </a:prstClr>
                  </a:innerShdw>
                </a:effectLst>
              </a:tblPr>
              <a:tblGrid>
                <a:gridCol w="1817615">
                  <a:extLst>
                    <a:ext uri="{9D8B030D-6E8A-4147-A177-3AD203B41FA5}">
                      <a16:colId xmlns:a16="http://schemas.microsoft.com/office/drawing/2014/main" val="20000"/>
                    </a:ext>
                  </a:extLst>
                </a:gridCol>
                <a:gridCol w="208272">
                  <a:extLst>
                    <a:ext uri="{9D8B030D-6E8A-4147-A177-3AD203B41FA5}">
                      <a16:colId xmlns:a16="http://schemas.microsoft.com/office/drawing/2014/main" val="20001"/>
                    </a:ext>
                  </a:extLst>
                </a:gridCol>
                <a:gridCol w="5913201">
                  <a:extLst>
                    <a:ext uri="{9D8B030D-6E8A-4147-A177-3AD203B41FA5}">
                      <a16:colId xmlns:a16="http://schemas.microsoft.com/office/drawing/2014/main" val="20002"/>
                    </a:ext>
                  </a:extLst>
                </a:gridCol>
              </a:tblGrid>
              <a:tr h="365144">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KURUMUN ADI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Medreseönü Ortaokulu </a:t>
                      </a:r>
                      <a:r>
                        <a:rPr kumimoji="0" lang="tr-TR" sz="16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Müdürlüğü</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2"/>
                  </a:ext>
                </a:extLst>
              </a:tr>
              <a:tr h="36673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İLİ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ORDU</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r h="365144">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İLÇESİ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Perşembe</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4"/>
                  </a:ext>
                </a:extLst>
              </a:tr>
              <a:tr h="1860329">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ADRES</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lang="it-IT" sz="1600" b="0" i="0" kern="1200" dirty="0" smtClean="0">
                          <a:solidFill>
                            <a:schemeClr val="tx1"/>
                          </a:solidFill>
                          <a:effectLst/>
                          <a:latin typeface="Times New Roman" panose="02020603050405020304" pitchFamily="18" charset="0"/>
                          <a:ea typeface="+mn-ea"/>
                          <a:cs typeface="Times New Roman" panose="02020603050405020304" pitchFamily="18" charset="0"/>
                        </a:rPr>
                        <a:t>Medreseönü Mahallesi Sahil Caddesi PerşembeORDU</a:t>
                      </a:r>
                      <a:endParaRPr lang="tr-TR" sz="1600" b="0" i="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Kurum Kodu: 739482</a:t>
                      </a:r>
                      <a:endPar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Telefon: </a:t>
                      </a:r>
                      <a:r>
                        <a:rPr lang="tr-TR" sz="1600" b="0" i="0" kern="1200" dirty="0" smtClean="0">
                          <a:solidFill>
                            <a:schemeClr val="tx1"/>
                          </a:solidFill>
                          <a:effectLst/>
                          <a:latin typeface="Times New Roman" panose="02020603050405020304" pitchFamily="18" charset="0"/>
                          <a:ea typeface="+mn-ea"/>
                          <a:cs typeface="Times New Roman" panose="02020603050405020304" pitchFamily="18" charset="0"/>
                        </a:rPr>
                        <a:t>0452 537 60 78</a:t>
                      </a:r>
                      <a:endPar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5"/>
                  </a:ext>
                </a:extLst>
              </a:tr>
              <a:tr h="80490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WEB ADRES</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rPr>
                        <a:t>https://medreseonuortaokulu.meb.k12.tr/tema/index.php</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6"/>
                  </a:ext>
                </a:extLst>
              </a:tr>
              <a:tr h="80490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E-POSTA</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ea typeface="PMingLiU" pitchFamily="18" charset="-120"/>
                        </a:rPr>
                        <a:t>739482@meb.k12.tr</a:t>
                      </a:r>
                      <a:br>
                        <a:rPr kumimoji="0" lang="tr-TR" sz="1600" b="0" i="0" u="none" strike="noStrike" cap="none" normalizeH="0" baseline="0" dirty="0" smtClean="0">
                          <a:ln>
                            <a:noFill/>
                          </a:ln>
                          <a:solidFill>
                            <a:schemeClr val="tx1"/>
                          </a:solidFill>
                          <a:effectLst/>
                          <a:latin typeface="Times New Roman" pitchFamily="18" charset="0"/>
                          <a:ea typeface="PMingLiU" pitchFamily="18" charset="-120"/>
                        </a:rPr>
                      </a:br>
                      <a:endParaRPr kumimoji="0" lang="tr-TR" sz="1600" b="0" i="0" u="none" strike="noStrike" cap="none" normalizeH="0" baseline="0" dirty="0" smtClean="0">
                        <a:ln>
                          <a:noFill/>
                        </a:ln>
                        <a:solidFill>
                          <a:schemeClr val="tx1"/>
                        </a:solidFill>
                        <a:effectLst/>
                        <a:latin typeface="Times New Roman" pitchFamily="18" charset="0"/>
                        <a:ea typeface="PMingLiU" pitchFamily="18" charset="-12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7"/>
                  </a:ext>
                </a:extLst>
              </a:tr>
            </a:tbl>
          </a:graphicData>
        </a:graphic>
      </p:graphicFrame>
      <p:sp>
        <p:nvSpPr>
          <p:cNvPr id="7" name="TextBox 1"/>
          <p:cNvSpPr txBox="1">
            <a:spLocks noChangeArrowheads="1"/>
          </p:cNvSpPr>
          <p:nvPr/>
        </p:nvSpPr>
        <p:spPr bwMode="auto">
          <a:xfrm>
            <a:off x="1498667" y="498993"/>
            <a:ext cx="6156167"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KÜNYE BİLGİLERİ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sp>
        <p:nvSpPr>
          <p:cNvPr id="8" name="Metin kutusu 7"/>
          <p:cNvSpPr txBox="1"/>
          <p:nvPr/>
        </p:nvSpPr>
        <p:spPr>
          <a:xfrm>
            <a:off x="2657827" y="6635557"/>
            <a:ext cx="3762568"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a:t>
            </a:r>
            <a:r>
              <a:rPr lang="tr-TR" sz="900" b="1" spc="300" dirty="0" smtClean="0">
                <a:solidFill>
                  <a:prstClr val="black"/>
                </a:solidFill>
                <a:latin typeface="Calibri" panose="020F0502020204030204"/>
              </a:rPr>
              <a:t>ORTAOKULU </a:t>
            </a:r>
            <a:r>
              <a:rPr lang="tr-TR" sz="900" b="1" spc="300" dirty="0">
                <a:solidFill>
                  <a:prstClr val="black"/>
                </a:solidFill>
                <a:latin typeface="Calibri" panose="020F0502020204030204"/>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4640" y="267079"/>
            <a:ext cx="961645" cy="961645"/>
          </a:xfrm>
          <a:prstGeom prst="rect">
            <a:avLst/>
          </a:prstGeom>
        </p:spPr>
      </p:pic>
    </p:spTree>
    <p:extLst>
      <p:ext uri="{BB962C8B-B14F-4D97-AF65-F5344CB8AC3E}">
        <p14:creationId xmlns:p14="http://schemas.microsoft.com/office/powerpoint/2010/main" val="536338452"/>
      </p:ext>
    </p:extLst>
  </p:cSld>
  <p:clrMapOvr>
    <a:masterClrMapping/>
  </p:clrMapOvr>
  <p:transition advTm="1403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69844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a:t>
            </a:r>
            <a:r>
              <a:rPr lang="tr-TR" sz="900" b="1" spc="300" dirty="0" smtClean="0">
                <a:solidFill>
                  <a:prstClr val="black"/>
                </a:solidFill>
                <a:latin typeface="Calibri" panose="020F0502020204030204"/>
              </a:rPr>
              <a:t>ORTA</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OKULUMÜDÜRLÜĞÜ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graphicFrame>
        <p:nvGraphicFramePr>
          <p:cNvPr id="13" name="Tablo 12"/>
          <p:cNvGraphicFramePr>
            <a:graphicFrameLocks noGrp="1"/>
          </p:cNvGraphicFramePr>
          <p:nvPr>
            <p:extLst>
              <p:ext uri="{D42A27DB-BD31-4B8C-83A1-F6EECF244321}">
                <p14:modId xmlns:p14="http://schemas.microsoft.com/office/powerpoint/2010/main" val="3483872659"/>
              </p:ext>
            </p:extLst>
          </p:nvPr>
        </p:nvGraphicFramePr>
        <p:xfrm>
          <a:off x="1955883" y="5206322"/>
          <a:ext cx="5707697" cy="740091"/>
        </p:xfrm>
        <a:graphic>
          <a:graphicData uri="http://schemas.openxmlformats.org/drawingml/2006/table">
            <a:tbl>
              <a:tblPr/>
              <a:tblGrid>
                <a:gridCol w="1426924">
                  <a:extLst>
                    <a:ext uri="{9D8B030D-6E8A-4147-A177-3AD203B41FA5}">
                      <a16:colId xmlns:a16="http://schemas.microsoft.com/office/drawing/2014/main" val="20005"/>
                    </a:ext>
                  </a:extLst>
                </a:gridCol>
                <a:gridCol w="4280773">
                  <a:extLst>
                    <a:ext uri="{9D8B030D-6E8A-4147-A177-3AD203B41FA5}">
                      <a16:colId xmlns:a16="http://schemas.microsoft.com/office/drawing/2014/main" val="20006"/>
                    </a:ext>
                  </a:extLst>
                </a:gridCol>
              </a:tblGrid>
              <a:tr h="242886">
                <a:tc gridSpan="2">
                  <a:txBody>
                    <a:bodyPr/>
                    <a:lstStyle/>
                    <a:p>
                      <a:pPr algn="ctr">
                        <a:lnSpc>
                          <a:spcPct val="107000"/>
                        </a:lnSpc>
                        <a:spcAft>
                          <a:spcPts val="0"/>
                        </a:spcAft>
                      </a:pPr>
                      <a:r>
                        <a:rPr lang="tr-TR" sz="1400" b="1" dirty="0" smtClean="0">
                          <a:effectLst/>
                          <a:latin typeface="+mn-lt"/>
                          <a:ea typeface="Calibri" panose="020F0502020204030204" pitchFamily="34" charset="0"/>
                          <a:cs typeface="Times New Roman" panose="02020603050405020304" pitchFamily="18" charset="0"/>
                        </a:rPr>
                        <a:t>ŞUBE</a:t>
                      </a:r>
                      <a:r>
                        <a:rPr lang="tr-TR" sz="1400" b="1" baseline="0" dirty="0" smtClean="0">
                          <a:effectLst/>
                          <a:latin typeface="+mn-lt"/>
                          <a:ea typeface="Calibri" panose="020F0502020204030204" pitchFamily="34" charset="0"/>
                          <a:cs typeface="Times New Roman" panose="02020603050405020304" pitchFamily="18" charset="0"/>
                        </a:rPr>
                        <a:t> </a:t>
                      </a:r>
                      <a:r>
                        <a:rPr lang="tr-TR" sz="1400" b="1" dirty="0" smtClean="0">
                          <a:effectLst/>
                          <a:latin typeface="+mn-lt"/>
                          <a:ea typeface="Calibri" panose="020F0502020204030204" pitchFamily="34" charset="0"/>
                          <a:cs typeface="Times New Roman" panose="02020603050405020304" pitchFamily="18" charset="0"/>
                        </a:rPr>
                        <a:t>BAŞINA </a:t>
                      </a:r>
                      <a:r>
                        <a:rPr lang="tr-TR" sz="1400" b="1" dirty="0">
                          <a:effectLst/>
                          <a:latin typeface="+mn-lt"/>
                          <a:ea typeface="Calibri" panose="020F0502020204030204" pitchFamily="34" charset="0"/>
                          <a:cs typeface="Times New Roman" panose="02020603050405020304" pitchFamily="18" charset="0"/>
                        </a:rPr>
                        <a:t>DÜŞEN ÖĞRENCİ </a:t>
                      </a:r>
                      <a:r>
                        <a:rPr lang="tr-TR" sz="1400" b="1" dirty="0" smtClean="0">
                          <a:effectLst/>
                          <a:latin typeface="+mn-lt"/>
                          <a:ea typeface="Calibri" panose="020F0502020204030204" pitchFamily="34" charset="0"/>
                          <a:cs typeface="Times New Roman" panose="02020603050405020304" pitchFamily="18" charset="0"/>
                        </a:rPr>
                        <a:t>SAYISI</a:t>
                      </a:r>
                      <a:endParaRPr lang="tr-TR" sz="1400" b="1"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DCDB"/>
                    </a:solidFill>
                  </a:tcPr>
                </a:tc>
                <a:tc hMerge="1">
                  <a:txBody>
                    <a:bodyPr/>
                    <a:lstStyle/>
                    <a:p>
                      <a:pPr algn="ctr">
                        <a:lnSpc>
                          <a:spcPct val="107000"/>
                        </a:lnSpc>
                        <a:spcAft>
                          <a:spcPts val="0"/>
                        </a:spcAft>
                      </a:pPr>
                      <a:endParaRPr lang="tr-TR" sz="11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4DFEC"/>
                    </a:solidFill>
                  </a:tcPr>
                </a:tc>
                <a:extLst>
                  <a:ext uri="{0D108BD9-81ED-4DB2-BD59-A6C34878D82A}">
                    <a16:rowId xmlns:a16="http://schemas.microsoft.com/office/drawing/2014/main" val="1122625791"/>
                  </a:ext>
                </a:extLst>
              </a:tr>
              <a:tr h="3496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600" b="1" i="0" u="none" strike="noStrike" dirty="0" smtClean="0">
                          <a:solidFill>
                            <a:srgbClr val="000000"/>
                          </a:solidFill>
                          <a:effectLst/>
                          <a:latin typeface="Calibri" panose="020F0502020204030204" pitchFamily="34" charset="0"/>
                        </a:rPr>
                        <a:t>İlkokul+</a:t>
                      </a:r>
                      <a:r>
                        <a:rPr lang="tr-TR" sz="1600" b="1" i="0" u="none" strike="noStrike" baseline="0" dirty="0" smtClean="0">
                          <a:solidFill>
                            <a:srgbClr val="000000"/>
                          </a:solidFill>
                          <a:effectLst/>
                          <a:latin typeface="Calibri" panose="020F0502020204030204" pitchFamily="34" charset="0"/>
                        </a:rPr>
                        <a:t> Okulöncesi</a:t>
                      </a:r>
                      <a:endParaRPr lang="tr-T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DCD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800" b="1" i="0" u="none" strike="noStrike" dirty="0" smtClean="0">
                          <a:solidFill>
                            <a:srgbClr val="C00000"/>
                          </a:solidFill>
                          <a:effectLst/>
                          <a:latin typeface="Calibri" panose="020F0502020204030204" pitchFamily="34" charset="0"/>
                        </a:rPr>
                        <a:t>9</a:t>
                      </a:r>
                      <a:endParaRPr lang="tr-TR"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4DFEC"/>
                    </a:solidFill>
                  </a:tcPr>
                </a:tc>
                <a:extLst>
                  <a:ext uri="{0D108BD9-81ED-4DB2-BD59-A6C34878D82A}">
                    <a16:rowId xmlns:a16="http://schemas.microsoft.com/office/drawing/2014/main" val="10000"/>
                  </a:ext>
                </a:extLst>
              </a:tr>
            </a:tbl>
          </a:graphicData>
        </a:graphic>
      </p:graphicFrame>
      <p:sp>
        <p:nvSpPr>
          <p:cNvPr id="12" name="TextBox 1"/>
          <p:cNvSpPr txBox="1">
            <a:spLocks noChangeArrowheads="1"/>
          </p:cNvSpPr>
          <p:nvPr/>
        </p:nvSpPr>
        <p:spPr bwMode="auto">
          <a:xfrm>
            <a:off x="481114" y="22208"/>
            <a:ext cx="8377135" cy="769441"/>
          </a:xfrm>
          <a:prstGeom prst="rect">
            <a:avLst/>
          </a:prstGeom>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tr-TR" altLang="ko-KR" sz="2800" b="1" i="0" u="none" strike="noStrike" kern="1200" cap="none" spc="0" normalizeH="0" baseline="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2023-2024 OKUL</a:t>
            </a:r>
            <a:r>
              <a:rPr kumimoji="0" lang="tr-TR" altLang="ko-KR" sz="4400" b="1" i="0" u="none" strike="noStrike" kern="1200" cap="none" spc="0" normalizeH="0" baseline="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a:t>
            </a:r>
            <a:r>
              <a:rPr kumimoji="0" lang="tr-TR" altLang="ko-KR" sz="2800" b="1" i="0" u="none" strike="noStrike" kern="1200" cap="none" spc="0" normalizeH="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 ÖĞRETMEN- ÖĞRENCİ BİLGİLERİ</a:t>
            </a:r>
            <a:endParaRPr kumimoji="0" lang="en-US" altLang="ko-KR" sz="2000" b="1" i="0" u="none" strike="noStrike" kern="1200" cap="none" spc="0" normalizeH="0" baseline="0" noProof="0" dirty="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16" name="Resim 15">
            <a:extLst>
              <a:ext uri="{FF2B5EF4-FFF2-40B4-BE49-F238E27FC236}">
                <a16:creationId xmlns:a16="http://schemas.microsoft.com/office/drawing/2014/main" id="{84BE9261-D1A2-4701-980D-5645F1926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3122" y="1176790"/>
            <a:ext cx="1449498" cy="1449498"/>
          </a:xfrm>
          <a:prstGeom prst="rect">
            <a:avLst/>
          </a:prstGeom>
        </p:spPr>
      </p:pic>
      <p:pic>
        <p:nvPicPr>
          <p:cNvPr id="24" name="Resim 23">
            <a:extLst>
              <a:ext uri="{FF2B5EF4-FFF2-40B4-BE49-F238E27FC236}">
                <a16:creationId xmlns:a16="http://schemas.microsoft.com/office/drawing/2014/main" id="{9527F9D1-BDCF-45B1-A245-FA5715A81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767" y="4041415"/>
            <a:ext cx="1364810" cy="1023608"/>
          </a:xfrm>
          <a:prstGeom prst="rect">
            <a:avLst/>
          </a:prstGeom>
        </p:spPr>
      </p:pic>
      <p:sp>
        <p:nvSpPr>
          <p:cNvPr id="28" name="Metin kutusu 27">
            <a:extLst>
              <a:ext uri="{FF2B5EF4-FFF2-40B4-BE49-F238E27FC236}">
                <a16:creationId xmlns:a16="http://schemas.microsoft.com/office/drawing/2014/main" id="{662587C4-0177-45FB-910E-0AFCC3A77561}"/>
              </a:ext>
            </a:extLst>
          </p:cNvPr>
          <p:cNvSpPr txBox="1"/>
          <p:nvPr/>
        </p:nvSpPr>
        <p:spPr>
          <a:xfrm>
            <a:off x="1532057" y="2696232"/>
            <a:ext cx="1718740" cy="400110"/>
          </a:xfrm>
          <a:prstGeom prst="rect">
            <a:avLst/>
          </a:prstGeom>
          <a:noFill/>
        </p:spPr>
        <p:txBody>
          <a:bodyPr wrap="none" rtlCol="0">
            <a:spAutoFit/>
          </a:bodyPr>
          <a:lstStyle/>
          <a:p>
            <a:pPr algn="ctr"/>
            <a:r>
              <a:rPr lang="tr-TR" sz="2000" b="1" dirty="0" smtClean="0"/>
              <a:t>36 </a:t>
            </a:r>
            <a:r>
              <a:rPr lang="tr-TR" sz="2000" b="1" dirty="0"/>
              <a:t>ÖĞRENCİ</a:t>
            </a:r>
          </a:p>
        </p:txBody>
      </p:sp>
      <p:sp>
        <p:nvSpPr>
          <p:cNvPr id="29" name="Metin kutusu 28">
            <a:extLst>
              <a:ext uri="{FF2B5EF4-FFF2-40B4-BE49-F238E27FC236}">
                <a16:creationId xmlns:a16="http://schemas.microsoft.com/office/drawing/2014/main" id="{F7895F9C-E0ED-4DF0-9E91-EE5148533480}"/>
              </a:ext>
            </a:extLst>
          </p:cNvPr>
          <p:cNvSpPr txBox="1"/>
          <p:nvPr/>
        </p:nvSpPr>
        <p:spPr>
          <a:xfrm>
            <a:off x="5451969" y="2503875"/>
            <a:ext cx="3457999" cy="523220"/>
          </a:xfrm>
          <a:prstGeom prst="rect">
            <a:avLst/>
          </a:prstGeom>
          <a:noFill/>
        </p:spPr>
        <p:txBody>
          <a:bodyPr wrap="none" rtlCol="0">
            <a:spAutoFit/>
          </a:bodyPr>
          <a:lstStyle/>
          <a:p>
            <a:pPr algn="ctr"/>
            <a:r>
              <a:rPr lang="tr-TR" sz="2800" b="1" dirty="0">
                <a:solidFill>
                  <a:srgbClr val="FF0000"/>
                </a:solidFill>
              </a:rPr>
              <a:t>7</a:t>
            </a:r>
            <a:r>
              <a:rPr lang="tr-TR" sz="2800" b="1" dirty="0" smtClean="0">
                <a:solidFill>
                  <a:srgbClr val="FF0000"/>
                </a:solidFill>
              </a:rPr>
              <a:t> </a:t>
            </a:r>
            <a:r>
              <a:rPr lang="tr-TR" sz="2000" b="1" dirty="0" smtClean="0"/>
              <a:t>ÖĞRETMEN ve YÖNETİCİ</a:t>
            </a:r>
            <a:endParaRPr lang="tr-TR" sz="2000" b="1" dirty="0"/>
          </a:p>
        </p:txBody>
      </p:sp>
      <p:sp>
        <p:nvSpPr>
          <p:cNvPr id="30" name="Metin kutusu 29">
            <a:extLst>
              <a:ext uri="{FF2B5EF4-FFF2-40B4-BE49-F238E27FC236}">
                <a16:creationId xmlns:a16="http://schemas.microsoft.com/office/drawing/2014/main" id="{ACA0FA45-72EE-4073-95BA-D79E7D3AC50B}"/>
              </a:ext>
            </a:extLst>
          </p:cNvPr>
          <p:cNvSpPr txBox="1"/>
          <p:nvPr/>
        </p:nvSpPr>
        <p:spPr>
          <a:xfrm>
            <a:off x="4078452" y="4187841"/>
            <a:ext cx="1394934" cy="523220"/>
          </a:xfrm>
          <a:prstGeom prst="rect">
            <a:avLst/>
          </a:prstGeom>
          <a:noFill/>
        </p:spPr>
        <p:txBody>
          <a:bodyPr wrap="none" rtlCol="0">
            <a:spAutoFit/>
          </a:bodyPr>
          <a:lstStyle/>
          <a:p>
            <a:pPr algn="ctr"/>
            <a:r>
              <a:rPr lang="tr-TR" sz="2800" b="1" dirty="0" smtClean="0">
                <a:solidFill>
                  <a:srgbClr val="002060"/>
                </a:solidFill>
              </a:rPr>
              <a:t>4</a:t>
            </a:r>
            <a:r>
              <a:rPr lang="tr-TR" sz="2000" b="1" dirty="0" smtClean="0"/>
              <a:t> </a:t>
            </a:r>
            <a:r>
              <a:rPr lang="tr-TR" sz="2000" b="1" dirty="0"/>
              <a:t>DERSLİK</a:t>
            </a:r>
          </a:p>
        </p:txBody>
      </p:sp>
      <p:graphicFrame>
        <p:nvGraphicFramePr>
          <p:cNvPr id="18" name="Tablo 17">
            <a:extLst>
              <a:ext uri="{FF2B5EF4-FFF2-40B4-BE49-F238E27FC236}">
                <a16:creationId xmlns:a16="http://schemas.microsoft.com/office/drawing/2014/main" id="{A3EF7D27-A6C0-4E50-B412-AE61B51471CD}"/>
              </a:ext>
            </a:extLst>
          </p:cNvPr>
          <p:cNvGraphicFramePr>
            <a:graphicFrameLocks noGrp="1"/>
          </p:cNvGraphicFramePr>
          <p:nvPr>
            <p:extLst>
              <p:ext uri="{D42A27DB-BD31-4B8C-83A1-F6EECF244321}">
                <p14:modId xmlns:p14="http://schemas.microsoft.com/office/powerpoint/2010/main" val="1541519088"/>
              </p:ext>
            </p:extLst>
          </p:nvPr>
        </p:nvGraphicFramePr>
        <p:xfrm>
          <a:off x="5791767" y="3088614"/>
          <a:ext cx="2909358" cy="822960"/>
        </p:xfrm>
        <a:graphic>
          <a:graphicData uri="http://schemas.openxmlformats.org/drawingml/2006/table">
            <a:tbl>
              <a:tblPr firstRow="1" bandRow="1">
                <a:tableStyleId>{0505E3EF-67EA-436B-97B2-0124C06EBD24}</a:tableStyleId>
              </a:tblPr>
              <a:tblGrid>
                <a:gridCol w="1454679">
                  <a:extLst>
                    <a:ext uri="{9D8B030D-6E8A-4147-A177-3AD203B41FA5}">
                      <a16:colId xmlns:a16="http://schemas.microsoft.com/office/drawing/2014/main" val="3991982498"/>
                    </a:ext>
                  </a:extLst>
                </a:gridCol>
                <a:gridCol w="1454679">
                  <a:extLst>
                    <a:ext uri="{9D8B030D-6E8A-4147-A177-3AD203B41FA5}">
                      <a16:colId xmlns:a16="http://schemas.microsoft.com/office/drawing/2014/main" val="2356458948"/>
                    </a:ext>
                  </a:extLst>
                </a:gridCol>
              </a:tblGrid>
              <a:tr h="573453">
                <a:tc>
                  <a:txBody>
                    <a:bodyPr/>
                    <a:lstStyle/>
                    <a:p>
                      <a:pPr algn="ctr"/>
                      <a:r>
                        <a:rPr lang="tr-TR" sz="1600" b="1" dirty="0" smtClean="0">
                          <a:solidFill>
                            <a:srgbClr val="C00000"/>
                          </a:solidFill>
                        </a:rPr>
                        <a:t>1 </a:t>
                      </a:r>
                    </a:p>
                    <a:p>
                      <a:pPr algn="ctr"/>
                      <a:r>
                        <a:rPr lang="tr-TR" sz="1600" b="1" dirty="0" smtClean="0">
                          <a:solidFill>
                            <a:srgbClr val="C00000"/>
                          </a:solidFill>
                        </a:rPr>
                        <a:t>OKUL  YÖNETİCİSİ</a:t>
                      </a:r>
                      <a:endParaRPr lang="tr-TR" sz="1600" b="1" dirty="0">
                        <a:solidFill>
                          <a:srgbClr val="C00000"/>
                        </a:solidFill>
                      </a:endParaRPr>
                    </a:p>
                  </a:txBody>
                  <a:tcPr/>
                </a:tc>
                <a:tc>
                  <a:txBody>
                    <a:bodyPr/>
                    <a:lstStyle/>
                    <a:p>
                      <a:pPr algn="ctr"/>
                      <a:r>
                        <a:rPr lang="tr-TR" sz="1600" b="1" dirty="0" smtClean="0">
                          <a:solidFill>
                            <a:srgbClr val="C00000"/>
                          </a:solidFill>
                        </a:rPr>
                        <a:t>7                           KADROLU </a:t>
                      </a:r>
                    </a:p>
                    <a:p>
                      <a:pPr algn="ctr"/>
                      <a:r>
                        <a:rPr lang="tr-TR" sz="1600" b="1" dirty="0" smtClean="0">
                          <a:solidFill>
                            <a:srgbClr val="C00000"/>
                          </a:solidFill>
                        </a:rPr>
                        <a:t>ÖĞRETMEN</a:t>
                      </a:r>
                      <a:endParaRPr lang="tr-TR" sz="1600" b="1" dirty="0">
                        <a:solidFill>
                          <a:srgbClr val="C00000"/>
                        </a:solidFill>
                      </a:endParaRPr>
                    </a:p>
                  </a:txBody>
                  <a:tcPr/>
                </a:tc>
                <a:extLst>
                  <a:ext uri="{0D108BD9-81ED-4DB2-BD59-A6C34878D82A}">
                    <a16:rowId xmlns:a16="http://schemas.microsoft.com/office/drawing/2014/main" val="2798439664"/>
                  </a:ext>
                </a:extLst>
              </a:tr>
            </a:tbl>
          </a:graphicData>
        </a:graphic>
      </p:graphicFrame>
      <p:graphicFrame>
        <p:nvGraphicFramePr>
          <p:cNvPr id="20" name="Tablo 19">
            <a:extLst>
              <a:ext uri="{FF2B5EF4-FFF2-40B4-BE49-F238E27FC236}">
                <a16:creationId xmlns:a16="http://schemas.microsoft.com/office/drawing/2014/main" id="{A3EF7D27-A6C0-4E50-B412-AE61B51471CD}"/>
              </a:ext>
            </a:extLst>
          </p:cNvPr>
          <p:cNvGraphicFramePr>
            <a:graphicFrameLocks noGrp="1"/>
          </p:cNvGraphicFramePr>
          <p:nvPr>
            <p:extLst>
              <p:ext uri="{D42A27DB-BD31-4B8C-83A1-F6EECF244321}">
                <p14:modId xmlns:p14="http://schemas.microsoft.com/office/powerpoint/2010/main" val="155381966"/>
              </p:ext>
            </p:extLst>
          </p:nvPr>
        </p:nvGraphicFramePr>
        <p:xfrm>
          <a:off x="1315817" y="3124359"/>
          <a:ext cx="2498465" cy="868680"/>
        </p:xfrm>
        <a:graphic>
          <a:graphicData uri="http://schemas.openxmlformats.org/drawingml/2006/table">
            <a:tbl>
              <a:tblPr firstRow="1" bandRow="1">
                <a:tableStyleId>{0505E3EF-67EA-436B-97B2-0124C06EBD24}</a:tableStyleId>
              </a:tblPr>
              <a:tblGrid>
                <a:gridCol w="1261920">
                  <a:extLst>
                    <a:ext uri="{9D8B030D-6E8A-4147-A177-3AD203B41FA5}">
                      <a16:colId xmlns:a16="http://schemas.microsoft.com/office/drawing/2014/main" val="3991982498"/>
                    </a:ext>
                  </a:extLst>
                </a:gridCol>
                <a:gridCol w="1236545">
                  <a:extLst>
                    <a:ext uri="{9D8B030D-6E8A-4147-A177-3AD203B41FA5}">
                      <a16:colId xmlns:a16="http://schemas.microsoft.com/office/drawing/2014/main" val="2356458948"/>
                    </a:ext>
                  </a:extLst>
                </a:gridCol>
              </a:tblGrid>
              <a:tr h="561759">
                <a:tc>
                  <a:txBody>
                    <a:bodyPr/>
                    <a:lstStyle/>
                    <a:p>
                      <a:pPr algn="ctr"/>
                      <a:endParaRPr kumimoji="0" lang="tr-TR" sz="2000" b="1" i="0" u="none" strike="noStrike" kern="1200" cap="none" spc="0" normalizeH="0" baseline="0" noProof="0" dirty="0" smtClean="0">
                        <a:ln>
                          <a:noFill/>
                        </a:ln>
                        <a:solidFill>
                          <a:srgbClr val="C00000"/>
                        </a:solidFill>
                        <a:effectLst/>
                        <a:uLnTx/>
                        <a:uFillTx/>
                        <a:latin typeface="+mj-lt"/>
                        <a:ea typeface="+mn-ea"/>
                        <a:cs typeface="+mn-cs"/>
                      </a:endParaRPr>
                    </a:p>
                    <a:p>
                      <a:pPr algn="ctr"/>
                      <a:r>
                        <a:rPr kumimoji="0" lang="tr-TR" sz="2000" b="1" i="0" u="none" strike="noStrike" kern="1200" cap="none" spc="0" normalizeH="0" baseline="0" noProof="0" dirty="0" smtClean="0">
                          <a:ln>
                            <a:noFill/>
                          </a:ln>
                          <a:solidFill>
                            <a:srgbClr val="C00000"/>
                          </a:solidFill>
                          <a:effectLst/>
                          <a:uLnTx/>
                          <a:uFillTx/>
                          <a:latin typeface="+mj-lt"/>
                          <a:ea typeface="+mn-ea"/>
                          <a:cs typeface="+mn-cs"/>
                        </a:rPr>
                        <a:t>20 Erkek</a:t>
                      </a:r>
                      <a:r>
                        <a:rPr kumimoji="0" lang="tr-TR" sz="1400" b="1" i="0" u="none" strike="noStrike" kern="1200" cap="none" spc="0" normalizeH="0" baseline="0" noProof="0" dirty="0" smtClean="0">
                          <a:ln>
                            <a:noFill/>
                          </a:ln>
                          <a:solidFill>
                            <a:srgbClr val="3C4743"/>
                          </a:solidFill>
                          <a:effectLst/>
                          <a:uLnTx/>
                          <a:uFillTx/>
                          <a:latin typeface="+mj-lt"/>
                          <a:ea typeface="+mn-ea"/>
                          <a:cs typeface="+mn-cs"/>
                        </a:rPr>
                        <a:t> </a:t>
                      </a:r>
                    </a:p>
                    <a:p>
                      <a:pPr algn="ctr"/>
                      <a:endParaRPr lang="tr-TR" sz="1100" b="1" dirty="0">
                        <a:latin typeface="+mj-lt"/>
                      </a:endParaRPr>
                    </a:p>
                  </a:txBody>
                  <a:tcPr/>
                </a:tc>
                <a:tc>
                  <a:txBody>
                    <a:bodyPr/>
                    <a:lstStyle/>
                    <a:p>
                      <a:pPr algn="ctr"/>
                      <a:endParaRPr lang="tr-TR" sz="2000" b="1" baseline="0" dirty="0" smtClean="0">
                        <a:solidFill>
                          <a:srgbClr val="C00000"/>
                        </a:solidFill>
                        <a:latin typeface="+mj-lt"/>
                      </a:endParaRPr>
                    </a:p>
                    <a:p>
                      <a:pPr algn="ctr"/>
                      <a:r>
                        <a:rPr lang="tr-TR" sz="2000" b="1" baseline="0" dirty="0" smtClean="0">
                          <a:solidFill>
                            <a:srgbClr val="C00000"/>
                          </a:solidFill>
                          <a:latin typeface="+mj-lt"/>
                        </a:rPr>
                        <a:t>16 Kız</a:t>
                      </a:r>
                      <a:endParaRPr lang="tr-TR" sz="2000" b="1" dirty="0">
                        <a:latin typeface="+mj-lt"/>
                      </a:endParaRPr>
                    </a:p>
                  </a:txBody>
                  <a:tcPr/>
                </a:tc>
                <a:extLst>
                  <a:ext uri="{0D108BD9-81ED-4DB2-BD59-A6C34878D82A}">
                    <a16:rowId xmlns:a16="http://schemas.microsoft.com/office/drawing/2014/main" val="2798439664"/>
                  </a:ext>
                </a:extLst>
              </a:tr>
            </a:tbl>
          </a:graphicData>
        </a:graphic>
      </p:graphicFrame>
      <p:pic>
        <p:nvPicPr>
          <p:cNvPr id="17" name="Resim 16">
            <a:extLst>
              <a:ext uri="{FF2B5EF4-FFF2-40B4-BE49-F238E27FC236}">
                <a16:creationId xmlns:a16="http://schemas.microsoft.com/office/drawing/2014/main" id="{6D640416-1FE6-472E-B6A5-B542E86293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0190" y="4020918"/>
            <a:ext cx="1157525" cy="1157525"/>
          </a:xfrm>
          <a:prstGeom prst="rect">
            <a:avLst/>
          </a:prstGeom>
        </p:spPr>
      </p:pic>
      <p:sp>
        <p:nvSpPr>
          <p:cNvPr id="2" name="Dikdörtgen 1"/>
          <p:cNvSpPr/>
          <p:nvPr/>
        </p:nvSpPr>
        <p:spPr>
          <a:xfrm>
            <a:off x="1862995" y="4293803"/>
            <a:ext cx="1008609" cy="461665"/>
          </a:xfrm>
          <a:prstGeom prst="rect">
            <a:avLst/>
          </a:prstGeom>
        </p:spPr>
        <p:txBody>
          <a:bodyPr wrap="none">
            <a:spAutoFit/>
          </a:bodyPr>
          <a:lstStyle/>
          <a:p>
            <a:pPr algn="ctr"/>
            <a:r>
              <a:rPr lang="tr-TR" sz="2400" b="1" dirty="0" smtClean="0">
                <a:solidFill>
                  <a:srgbClr val="002060"/>
                </a:solidFill>
              </a:rPr>
              <a:t>4</a:t>
            </a:r>
            <a:r>
              <a:rPr lang="tr-TR" b="1" dirty="0" smtClean="0"/>
              <a:t> </a:t>
            </a:r>
            <a:r>
              <a:rPr lang="tr-TR" b="1" dirty="0" smtClean="0"/>
              <a:t>ŞUBE </a:t>
            </a:r>
            <a:endParaRPr lang="tr-TR" b="1" dirty="0"/>
          </a:p>
        </p:txBody>
      </p:sp>
      <p:pic>
        <p:nvPicPr>
          <p:cNvPr id="4" name="Resim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9293" y="1044326"/>
            <a:ext cx="1590897" cy="1790950"/>
          </a:xfrm>
          <a:prstGeom prst="rect">
            <a:avLst/>
          </a:prstGeom>
        </p:spPr>
      </p:pic>
      <p:pic>
        <p:nvPicPr>
          <p:cNvPr id="19" name="Resim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36907" y="511403"/>
            <a:ext cx="961645" cy="961645"/>
          </a:xfrm>
          <a:prstGeom prst="rect">
            <a:avLst/>
          </a:prstGeom>
        </p:spPr>
      </p:pic>
    </p:spTree>
    <p:extLst>
      <p:ext uri="{BB962C8B-B14F-4D97-AF65-F5344CB8AC3E}">
        <p14:creationId xmlns:p14="http://schemas.microsoft.com/office/powerpoint/2010/main" val="20901680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76256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smtClean="0">
                <a:solidFill>
                  <a:prstClr val="black"/>
                </a:solidFill>
                <a:latin typeface="Calibri" panose="020F0502020204030204"/>
              </a:rPr>
              <a:t>MEDRESEÖNÜ ORTAOKULU</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12" name="TextBox 1"/>
          <p:cNvSpPr txBox="1">
            <a:spLocks noChangeArrowheads="1"/>
          </p:cNvSpPr>
          <p:nvPr/>
        </p:nvSpPr>
        <p:spPr bwMode="auto">
          <a:xfrm>
            <a:off x="602378" y="368868"/>
            <a:ext cx="7803390" cy="523220"/>
          </a:xfrm>
          <a:prstGeom prst="rect">
            <a:avLst/>
          </a:prstGeom>
          <a:blipFill>
            <a:blip r:embed="rId2" cstate="print"/>
            <a:tile tx="0" ty="0" sx="100000" sy="100000" flip="none" algn="tl"/>
          </a:blip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altLang="ko-KR" sz="2800" b="1" i="0" u="none" strike="noStrike" kern="1200" cap="none" spc="0" normalizeH="0" noProof="0" dirty="0" smtClean="0">
                <a:ln>
                  <a:noFill/>
                </a:ln>
                <a:effectLst/>
                <a:uLnTx/>
                <a:uFillTx/>
                <a:latin typeface="Calibri" panose="020F0502020204030204" pitchFamily="34" charset="0"/>
                <a:ea typeface="맑은 고딕" pitchFamily="50" charset="-127"/>
                <a:cs typeface="Calibri" panose="020F0502020204030204" pitchFamily="34" charset="0"/>
              </a:rPr>
              <a:t>PERSONEL BİLGİLERİ</a:t>
            </a:r>
            <a:endParaRPr kumimoji="0" lang="tr-TR" altLang="ko-KR" sz="2800" b="1" i="0" u="none" strike="noStrike" kern="1200" cap="none" spc="0" normalizeH="0" baseline="0" noProof="0" dirty="0">
              <a:ln>
                <a:noFill/>
              </a:ln>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25" name="Group 98"/>
          <p:cNvGraphicFramePr>
            <a:graphicFrameLocks noGrp="1"/>
          </p:cNvGraphicFramePr>
          <p:nvPr>
            <p:extLst>
              <p:ext uri="{D42A27DB-BD31-4B8C-83A1-F6EECF244321}">
                <p14:modId xmlns:p14="http://schemas.microsoft.com/office/powerpoint/2010/main" val="793094914"/>
              </p:ext>
            </p:extLst>
          </p:nvPr>
        </p:nvGraphicFramePr>
        <p:xfrm>
          <a:off x="682850" y="1344352"/>
          <a:ext cx="7786688" cy="1000349"/>
        </p:xfrm>
        <a:graphic>
          <a:graphicData uri="http://schemas.openxmlformats.org/drawingml/2006/table">
            <a:tbl>
              <a:tblPr/>
              <a:tblGrid>
                <a:gridCol w="2978135">
                  <a:extLst>
                    <a:ext uri="{9D8B030D-6E8A-4147-A177-3AD203B41FA5}">
                      <a16:colId xmlns:a16="http://schemas.microsoft.com/office/drawing/2014/main" val="20000"/>
                    </a:ext>
                  </a:extLst>
                </a:gridCol>
                <a:gridCol w="1992328">
                  <a:extLst>
                    <a:ext uri="{9D8B030D-6E8A-4147-A177-3AD203B41FA5}">
                      <a16:colId xmlns:a16="http://schemas.microsoft.com/office/drawing/2014/main" val="20001"/>
                    </a:ext>
                  </a:extLst>
                </a:gridCol>
                <a:gridCol w="1173566">
                  <a:extLst>
                    <a:ext uri="{9D8B030D-6E8A-4147-A177-3AD203B41FA5}">
                      <a16:colId xmlns:a16="http://schemas.microsoft.com/office/drawing/2014/main" val="20002"/>
                    </a:ext>
                  </a:extLst>
                </a:gridCol>
                <a:gridCol w="1642659">
                  <a:extLst>
                    <a:ext uri="{9D8B030D-6E8A-4147-A177-3AD203B41FA5}">
                      <a16:colId xmlns:a16="http://schemas.microsoft.com/office/drawing/2014/main" val="20003"/>
                    </a:ext>
                  </a:extLst>
                </a:gridCol>
              </a:tblGrid>
              <a:tr h="388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OKUL / KURUM YÖNETİCİSİ</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NORM</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ASİL</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İHTİYAÇ</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337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Müdür</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br>
                        <a:rPr kumimoji="0" lang="tr-TR" sz="1200" b="1" i="0" u="none" strike="noStrike" cap="none" normalizeH="0" baseline="0" dirty="0" smtClean="0">
                          <a:ln>
                            <a:noFill/>
                          </a:ln>
                          <a:solidFill>
                            <a:schemeClr val="tx1"/>
                          </a:solidFill>
                          <a:effectLst/>
                          <a:latin typeface="Arial" charset="0"/>
                        </a:rPr>
                      </a:br>
                      <a:endParaRPr kumimoji="0" lang="tr-TR" sz="6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5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Müdür Yardımcısı</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1</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4" name="Group 109"/>
          <p:cNvGraphicFramePr>
            <a:graphicFrameLocks noGrp="1"/>
          </p:cNvGraphicFramePr>
          <p:nvPr>
            <p:extLst>
              <p:ext uri="{D42A27DB-BD31-4B8C-83A1-F6EECF244321}">
                <p14:modId xmlns:p14="http://schemas.microsoft.com/office/powerpoint/2010/main" val="259418435"/>
              </p:ext>
            </p:extLst>
          </p:nvPr>
        </p:nvGraphicFramePr>
        <p:xfrm>
          <a:off x="682850" y="2738077"/>
          <a:ext cx="7786688" cy="1039905"/>
        </p:xfrm>
        <a:graphic>
          <a:graphicData uri="http://schemas.openxmlformats.org/drawingml/2006/table">
            <a:tbl>
              <a:tblPr/>
              <a:tblGrid>
                <a:gridCol w="2978135">
                  <a:extLst>
                    <a:ext uri="{9D8B030D-6E8A-4147-A177-3AD203B41FA5}">
                      <a16:colId xmlns:a16="http://schemas.microsoft.com/office/drawing/2014/main" val="20000"/>
                    </a:ext>
                  </a:extLst>
                </a:gridCol>
                <a:gridCol w="2015945">
                  <a:extLst>
                    <a:ext uri="{9D8B030D-6E8A-4147-A177-3AD203B41FA5}">
                      <a16:colId xmlns:a16="http://schemas.microsoft.com/office/drawing/2014/main" val="20001"/>
                    </a:ext>
                  </a:extLst>
                </a:gridCol>
                <a:gridCol w="1162073">
                  <a:extLst>
                    <a:ext uri="{9D8B030D-6E8A-4147-A177-3AD203B41FA5}">
                      <a16:colId xmlns:a16="http://schemas.microsoft.com/office/drawing/2014/main" val="20002"/>
                    </a:ext>
                  </a:extLst>
                </a:gridCol>
                <a:gridCol w="861053">
                  <a:extLst>
                    <a:ext uri="{9D8B030D-6E8A-4147-A177-3AD203B41FA5}">
                      <a16:colId xmlns:a16="http://schemas.microsoft.com/office/drawing/2014/main" val="20003"/>
                    </a:ext>
                  </a:extLst>
                </a:gridCol>
                <a:gridCol w="769482">
                  <a:extLst>
                    <a:ext uri="{9D8B030D-6E8A-4147-A177-3AD203B41FA5}">
                      <a16:colId xmlns:a16="http://schemas.microsoft.com/office/drawing/2014/main" val="20004"/>
                    </a:ext>
                  </a:extLst>
                </a:gridCol>
              </a:tblGrid>
              <a:tr h="458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EĞİTİM ÖĞRETİM SINIFI</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NORM</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MEVCUT</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İHTİYAÇ</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NORM FAZLASI</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290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Kadrolu- sözleşmeli öğretmen</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7</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7</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Ders karşılığı ücretli öğretmen</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6" name="Group 77"/>
          <p:cNvGraphicFramePr>
            <a:graphicFrameLocks noGrp="1"/>
          </p:cNvGraphicFramePr>
          <p:nvPr>
            <p:extLst>
              <p:ext uri="{D42A27DB-BD31-4B8C-83A1-F6EECF244321}">
                <p14:modId xmlns:p14="http://schemas.microsoft.com/office/powerpoint/2010/main" val="3302555237"/>
              </p:ext>
            </p:extLst>
          </p:nvPr>
        </p:nvGraphicFramePr>
        <p:xfrm>
          <a:off x="682850" y="4171358"/>
          <a:ext cx="7786687" cy="1613646"/>
        </p:xfrm>
        <a:graphic>
          <a:graphicData uri="http://schemas.openxmlformats.org/drawingml/2006/table">
            <a:tbl>
              <a:tblPr>
                <a:tableStyleId>{616DA210-FB5B-4158-B5E0-FEB733F419BA}</a:tableStyleId>
              </a:tblPr>
              <a:tblGrid>
                <a:gridCol w="3019504">
                  <a:extLst>
                    <a:ext uri="{9D8B030D-6E8A-4147-A177-3AD203B41FA5}">
                      <a16:colId xmlns:a16="http://schemas.microsoft.com/office/drawing/2014/main" val="20000"/>
                    </a:ext>
                  </a:extLst>
                </a:gridCol>
                <a:gridCol w="1965967">
                  <a:extLst>
                    <a:ext uri="{9D8B030D-6E8A-4147-A177-3AD203B41FA5}">
                      <a16:colId xmlns:a16="http://schemas.microsoft.com/office/drawing/2014/main" val="20001"/>
                    </a:ext>
                  </a:extLst>
                </a:gridCol>
                <a:gridCol w="1179289">
                  <a:extLst>
                    <a:ext uri="{9D8B030D-6E8A-4147-A177-3AD203B41FA5}">
                      <a16:colId xmlns:a16="http://schemas.microsoft.com/office/drawing/2014/main" val="20002"/>
                    </a:ext>
                  </a:extLst>
                </a:gridCol>
                <a:gridCol w="1621927">
                  <a:extLst>
                    <a:ext uri="{9D8B030D-6E8A-4147-A177-3AD203B41FA5}">
                      <a16:colId xmlns:a16="http://schemas.microsoft.com/office/drawing/2014/main" val="20003"/>
                    </a:ext>
                  </a:extLst>
                </a:gridCol>
              </a:tblGrid>
              <a:tr h="282206">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DIŞI PERSONEL DURUMU</a:t>
                      </a:r>
                      <a:endParaRPr kumimoji="0" lang="tr-TR" sz="1200" b="0"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32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u="none" strike="noStrike" cap="none" normalizeH="0" baseline="0" dirty="0" smtClean="0">
                          <a:ln>
                            <a:noFill/>
                          </a:ln>
                          <a:solidFill>
                            <a:schemeClr val="tx1"/>
                          </a:solidFill>
                          <a:effectLst/>
                        </a:rPr>
                        <a:t>PERSONEL GÖREV VE ÜNVANI</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NORM</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MEVCUT</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İHTİYAÇ</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Genel İdare Hizmetleri</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extLst>
                  <a:ext uri="{0D108BD9-81ED-4DB2-BD59-A6C34878D82A}">
                    <a16:rowId xmlns:a16="http://schemas.microsoft.com/office/drawing/2014/main" val="10002"/>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Yardımcı  Hizmetler Sınıfı</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extLst>
                  <a:ext uri="{0D108BD9-81ED-4DB2-BD59-A6C34878D82A}">
                    <a16:rowId xmlns:a16="http://schemas.microsoft.com/office/drawing/2014/main" val="10003"/>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TOPLAM</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2</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2</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4263789736"/>
              </p:ext>
            </p:extLst>
          </p:nvPr>
        </p:nvGraphicFramePr>
        <p:xfrm>
          <a:off x="620952" y="6185646"/>
          <a:ext cx="7784816" cy="370840"/>
        </p:xfrm>
        <a:graphic>
          <a:graphicData uri="http://schemas.openxmlformats.org/drawingml/2006/table">
            <a:tbl>
              <a:tblPr firstRow="1" bandRow="1">
                <a:tableStyleId>{7DF18680-E054-41AD-8BC1-D1AEF772440D}</a:tableStyleId>
              </a:tblPr>
              <a:tblGrid>
                <a:gridCol w="3028022">
                  <a:extLst>
                    <a:ext uri="{9D8B030D-6E8A-4147-A177-3AD203B41FA5}">
                      <a16:colId xmlns:a16="http://schemas.microsoft.com/office/drawing/2014/main" val="20000"/>
                    </a:ext>
                  </a:extLst>
                </a:gridCol>
                <a:gridCol w="1958196">
                  <a:extLst>
                    <a:ext uri="{9D8B030D-6E8A-4147-A177-3AD203B41FA5}">
                      <a16:colId xmlns:a16="http://schemas.microsoft.com/office/drawing/2014/main" val="20001"/>
                    </a:ext>
                  </a:extLst>
                </a:gridCol>
                <a:gridCol w="1190445">
                  <a:extLst>
                    <a:ext uri="{9D8B030D-6E8A-4147-A177-3AD203B41FA5}">
                      <a16:colId xmlns:a16="http://schemas.microsoft.com/office/drawing/2014/main" val="20002"/>
                    </a:ext>
                  </a:extLst>
                </a:gridCol>
                <a:gridCol w="1608153">
                  <a:extLst>
                    <a:ext uri="{9D8B030D-6E8A-4147-A177-3AD203B41FA5}">
                      <a16:colId xmlns:a16="http://schemas.microsoft.com/office/drawing/2014/main" val="20003"/>
                    </a:ext>
                  </a:extLst>
                </a:gridCol>
              </a:tblGrid>
              <a:tr h="370840">
                <a:tc>
                  <a:txBody>
                    <a:bodyPr/>
                    <a:lstStyle/>
                    <a:p>
                      <a:r>
                        <a:rPr lang="tr-TR" dirty="0" smtClean="0"/>
                        <a:t>TOPLAM</a:t>
                      </a:r>
                      <a:endParaRPr lang="tr-TR" b="1" dirty="0"/>
                    </a:p>
                  </a:txBody>
                  <a:tcPr/>
                </a:tc>
                <a:tc>
                  <a:txBody>
                    <a:bodyPr/>
                    <a:lstStyle/>
                    <a:p>
                      <a:pPr algn="ctr"/>
                      <a:r>
                        <a:rPr lang="tr-TR" b="1" dirty="0" smtClean="0"/>
                        <a:t>11</a:t>
                      </a:r>
                      <a:endParaRPr lang="tr-TR" b="1" dirty="0"/>
                    </a:p>
                  </a:txBody>
                  <a:tcPr/>
                </a:tc>
                <a:tc>
                  <a:txBody>
                    <a:bodyPr/>
                    <a:lstStyle/>
                    <a:p>
                      <a:pPr algn="ctr"/>
                      <a:r>
                        <a:rPr lang="tr-TR" b="1" dirty="0" smtClean="0"/>
                        <a:t>11</a:t>
                      </a:r>
                      <a:endParaRPr lang="tr-TR" b="1" dirty="0"/>
                    </a:p>
                  </a:txBody>
                  <a:tcPr/>
                </a:tc>
                <a:tc>
                  <a:txBody>
                    <a:bodyPr/>
                    <a:lstStyle/>
                    <a:p>
                      <a:pPr algn="ctr"/>
                      <a:r>
                        <a:rPr lang="tr-TR" b="1" dirty="0" smtClean="0"/>
                        <a:t>0</a:t>
                      </a:r>
                      <a:endParaRPr lang="tr-TR" b="1" dirty="0"/>
                    </a:p>
                  </a:txBody>
                  <a:tcPr/>
                </a:tc>
                <a:extLst>
                  <a:ext uri="{0D108BD9-81ED-4DB2-BD59-A6C34878D82A}">
                    <a16:rowId xmlns:a16="http://schemas.microsoft.com/office/drawing/2014/main" val="10000"/>
                  </a:ext>
                </a:extLst>
              </a:tr>
            </a:tbl>
          </a:graphicData>
        </a:graphic>
      </p:graphicFrame>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3314" y="330746"/>
            <a:ext cx="787474" cy="787474"/>
          </a:xfrm>
          <a:prstGeom prst="rect">
            <a:avLst/>
          </a:prstGeom>
        </p:spPr>
      </p:pic>
    </p:spTree>
    <p:extLst>
      <p:ext uri="{BB962C8B-B14F-4D97-AF65-F5344CB8AC3E}">
        <p14:creationId xmlns:p14="http://schemas.microsoft.com/office/powerpoint/2010/main" val="187119903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p:cNvSpPr txBox="1"/>
          <p:nvPr/>
        </p:nvSpPr>
        <p:spPr>
          <a:xfrm>
            <a:off x="2657827" y="6635557"/>
            <a:ext cx="3762568"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a:t>
            </a:r>
            <a:r>
              <a:rPr lang="tr-TR" sz="900" b="1" spc="300" dirty="0" smtClean="0">
                <a:solidFill>
                  <a:prstClr val="black"/>
                </a:solidFill>
                <a:latin typeface="Calibri" panose="020F0502020204030204"/>
              </a:rPr>
              <a:t>ORTAOKULU </a:t>
            </a:r>
            <a:r>
              <a:rPr lang="tr-TR" sz="900" b="1" spc="300" dirty="0">
                <a:solidFill>
                  <a:prstClr val="black"/>
                </a:solidFill>
                <a:latin typeface="Calibri" panose="020F0502020204030204"/>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9" name="Dikdörtgen 8"/>
          <p:cNvSpPr/>
          <p:nvPr/>
        </p:nvSpPr>
        <p:spPr>
          <a:xfrm>
            <a:off x="953532" y="1373347"/>
            <a:ext cx="7441529" cy="5078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smtClean="0">
                <a:ea typeface="Times New Roman"/>
              </a:rPr>
              <a:t>BİNA BİLGİLERİ</a:t>
            </a:r>
            <a:endParaRPr lang="tr-TR" sz="1600" dirty="0">
              <a:latin typeface="Times New Roman"/>
              <a:ea typeface="Times New Roman"/>
            </a:endParaRPr>
          </a:p>
        </p:txBody>
      </p:sp>
      <p:sp>
        <p:nvSpPr>
          <p:cNvPr id="11" name="Dikdörtgen 10"/>
          <p:cNvSpPr/>
          <p:nvPr/>
        </p:nvSpPr>
        <p:spPr>
          <a:xfrm>
            <a:off x="953533" y="2333986"/>
            <a:ext cx="7441529" cy="332398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2"/>
              </a:buBlip>
              <a:tabLst>
                <a:tab pos="88900" algn="l"/>
              </a:tabLst>
            </a:pPr>
            <a:r>
              <a:rPr lang="tr-TR" sz="1400" dirty="0" smtClean="0">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endParaRPr lang="tr-TR" sz="1400" dirty="0">
              <a:effectLst/>
              <a:latin typeface="Times New Roman"/>
              <a:ea typeface="Times New Roman"/>
            </a:endParaRPr>
          </a:p>
          <a:p>
            <a:pPr marL="88900" lvl="0" indent="177800" algn="just">
              <a:lnSpc>
                <a:spcPct val="150000"/>
              </a:lnSpc>
              <a:spcAft>
                <a:spcPts val="0"/>
              </a:spcAft>
              <a:buFont typeface="Symbol"/>
              <a:buBlip>
                <a:blip r:embed="rId2"/>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2"/>
              </a:buBlip>
              <a:tabLst>
                <a:tab pos="88900" algn="l"/>
              </a:tabLst>
            </a:pPr>
            <a:r>
              <a:rPr lang="tr-TR" sz="1400" dirty="0">
                <a:effectLst/>
                <a:latin typeface="Times New Roman"/>
                <a:ea typeface="Times New Roman"/>
              </a:rPr>
              <a:t>.</a:t>
            </a:r>
          </a:p>
        </p:txBody>
      </p:sp>
      <p:graphicFrame>
        <p:nvGraphicFramePr>
          <p:cNvPr id="12" name="8 Tablo"/>
          <p:cNvGraphicFramePr>
            <a:graphicFrameLocks noGrp="1"/>
          </p:cNvGraphicFramePr>
          <p:nvPr>
            <p:extLst>
              <p:ext uri="{D42A27DB-BD31-4B8C-83A1-F6EECF244321}">
                <p14:modId xmlns:p14="http://schemas.microsoft.com/office/powerpoint/2010/main" val="2426922204"/>
              </p:ext>
            </p:extLst>
          </p:nvPr>
        </p:nvGraphicFramePr>
        <p:xfrm>
          <a:off x="2154017" y="2395779"/>
          <a:ext cx="5040560" cy="3200400"/>
        </p:xfrm>
        <a:graphic>
          <a:graphicData uri="http://schemas.openxmlformats.org/drawingml/2006/table">
            <a:tbl>
              <a:tblPr/>
              <a:tblGrid>
                <a:gridCol w="5040560">
                  <a:extLst>
                    <a:ext uri="{9D8B030D-6E8A-4147-A177-3AD203B41FA5}">
                      <a16:colId xmlns:a16="http://schemas.microsoft.com/office/drawing/2014/main" val="20000"/>
                    </a:ext>
                  </a:extLst>
                </a:gridCol>
              </a:tblGrid>
              <a:tr h="3143705">
                <a:tc>
                  <a:txBody>
                    <a:bodyPr/>
                    <a:lstStyle/>
                    <a:p>
                      <a:pPr algn="ctr"/>
                      <a:r>
                        <a:rPr lang="tr-TR" sz="1200" b="1" kern="1200" baseline="0" dirty="0" smtClean="0">
                          <a:solidFill>
                            <a:schemeClr val="tx1"/>
                          </a:solidFill>
                          <a:latin typeface="+mn-lt"/>
                          <a:ea typeface="+mn-ea"/>
                          <a:cs typeface="+mn-cs"/>
                        </a:rPr>
                        <a:t>2023-2024 EĞİTİM-ÖĞRETİM YILI</a:t>
                      </a:r>
                    </a:p>
                    <a:p>
                      <a:pPr algn="l"/>
                      <a:r>
                        <a:rPr lang="tr-TR" sz="1200" b="1" kern="1200" dirty="0" smtClean="0">
                          <a:solidFill>
                            <a:schemeClr val="tx1"/>
                          </a:solidFill>
                          <a:effectLst/>
                          <a:latin typeface="+mn-lt"/>
                          <a:ea typeface="+mn-ea"/>
                          <a:cs typeface="+mn-cs"/>
                        </a:rPr>
                        <a:t>Bina Özellikleri	:</a:t>
                      </a:r>
                      <a:r>
                        <a:rPr lang="tr-TR" sz="1200" kern="1200" dirty="0" smtClean="0">
                          <a:solidFill>
                            <a:schemeClr val="tx1"/>
                          </a:solidFill>
                          <a:effectLst/>
                          <a:latin typeface="+mn-lt"/>
                          <a:ea typeface="+mn-ea"/>
                          <a:cs typeface="+mn-cs"/>
                        </a:rPr>
                        <a:t> Okulumuz 2</a:t>
                      </a:r>
                      <a:r>
                        <a:rPr lang="tr-TR" sz="1200" kern="1200" baseline="0" dirty="0" smtClean="0">
                          <a:solidFill>
                            <a:schemeClr val="tx1"/>
                          </a:solidFill>
                          <a:effectLst/>
                          <a:latin typeface="+mn-lt"/>
                          <a:ea typeface="+mn-ea"/>
                          <a:cs typeface="+mn-cs"/>
                        </a:rPr>
                        <a:t> bina 1 prefabrik</a:t>
                      </a:r>
                      <a:r>
                        <a:rPr lang="tr-TR" sz="1200" kern="1200" dirty="0" smtClean="0">
                          <a:solidFill>
                            <a:schemeClr val="tx1"/>
                          </a:solidFill>
                          <a:effectLst/>
                          <a:latin typeface="+mn-lt"/>
                          <a:ea typeface="+mn-ea"/>
                          <a:cs typeface="+mn-cs"/>
                        </a:rPr>
                        <a:t> binadan meydana gelmiştir. okul binalarının yanı sıra yemekhane ve kazan dairesi binaları mevcuttur. Okul suyu şehir şebekesine bağlıdır. Pis su atıkları şehir kanalizasyonu sistemine bağlıdır. Okulun alanı toplam 1200 m2’dir.</a:t>
                      </a:r>
                    </a:p>
                    <a:p>
                      <a:pPr algn="l"/>
                      <a:endParaRPr lang="tr-TR" sz="1200" kern="120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Derslik Durumu	 :  </a:t>
                      </a:r>
                      <a:r>
                        <a:rPr lang="tr-TR" sz="1200" b="0" kern="1200" dirty="0" smtClean="0">
                          <a:solidFill>
                            <a:schemeClr val="tx1"/>
                          </a:solidFill>
                          <a:effectLst/>
                          <a:latin typeface="+mn-lt"/>
                          <a:ea typeface="+mn-ea"/>
                          <a:cs typeface="+mn-cs"/>
                        </a:rPr>
                        <a:t>15</a:t>
                      </a:r>
                      <a:r>
                        <a:rPr lang="tr-TR" sz="1200" kern="1200" dirty="0" smtClean="0">
                          <a:solidFill>
                            <a:schemeClr val="tx1"/>
                          </a:solidFill>
                          <a:effectLst/>
                          <a:latin typeface="+mn-lt"/>
                          <a:ea typeface="+mn-ea"/>
                          <a:cs typeface="+mn-cs"/>
                        </a:rPr>
                        <a:t>’er   kişilik   4   adet   derslik mevcuttur. </a:t>
                      </a:r>
                    </a:p>
                    <a:p>
                      <a:pPr algn="l"/>
                      <a:r>
                        <a:rPr lang="tr-TR" sz="1200" b="1" kern="1200" dirty="0" smtClean="0">
                          <a:solidFill>
                            <a:schemeClr val="tx1"/>
                          </a:solidFill>
                          <a:effectLst/>
                          <a:latin typeface="+mn-lt"/>
                          <a:ea typeface="+mn-ea"/>
                          <a:cs typeface="+mn-cs"/>
                        </a:rPr>
                        <a:t>Kütüphane                                 : 1</a:t>
                      </a:r>
                    </a:p>
                    <a:p>
                      <a:pPr algn="l"/>
                      <a:r>
                        <a:rPr lang="tr-TR" sz="1200" b="1" kern="1200" dirty="0" smtClean="0">
                          <a:solidFill>
                            <a:schemeClr val="tx1"/>
                          </a:solidFill>
                          <a:effectLst/>
                          <a:latin typeface="+mn-lt"/>
                          <a:ea typeface="+mn-ea"/>
                          <a:cs typeface="+mn-cs"/>
                        </a:rPr>
                        <a:t>Destek</a:t>
                      </a:r>
                      <a:r>
                        <a:rPr lang="tr-TR" sz="1200" b="1" kern="1200" baseline="0" dirty="0" smtClean="0">
                          <a:solidFill>
                            <a:schemeClr val="tx1"/>
                          </a:solidFill>
                          <a:effectLst/>
                          <a:latin typeface="+mn-lt"/>
                          <a:ea typeface="+mn-ea"/>
                          <a:cs typeface="+mn-cs"/>
                        </a:rPr>
                        <a:t> eğitim Odası                 :1</a:t>
                      </a:r>
                    </a:p>
                    <a:p>
                      <a:pPr algn="l"/>
                      <a:r>
                        <a:rPr lang="tr-TR" sz="1200" b="1" kern="1200" baseline="0" dirty="0" smtClean="0">
                          <a:solidFill>
                            <a:schemeClr val="tx1"/>
                          </a:solidFill>
                          <a:effectLst/>
                          <a:latin typeface="+mn-lt"/>
                          <a:ea typeface="+mn-ea"/>
                          <a:cs typeface="+mn-cs"/>
                        </a:rPr>
                        <a:t>Spor Odası                                  :1</a:t>
                      </a:r>
                    </a:p>
                    <a:p>
                      <a:pPr algn="l"/>
                      <a:r>
                        <a:rPr lang="tr-TR" sz="1200" b="1" kern="1200" baseline="0" dirty="0" smtClean="0">
                          <a:solidFill>
                            <a:schemeClr val="tx1"/>
                          </a:solidFill>
                          <a:effectLst/>
                          <a:latin typeface="+mn-lt"/>
                          <a:ea typeface="+mn-ea"/>
                          <a:cs typeface="+mn-cs"/>
                        </a:rPr>
                        <a:t>Özel  Eğitim Odası                     :1</a:t>
                      </a:r>
                      <a:endParaRPr lang="tr-TR" sz="1200" b="1" kern="120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Depo, Ambar ve Arşiv Durumu</a:t>
                      </a:r>
                      <a:r>
                        <a:rPr lang="tr-TR" sz="1200" kern="1200" dirty="0" smtClean="0">
                          <a:solidFill>
                            <a:schemeClr val="tx1"/>
                          </a:solidFill>
                          <a:effectLst/>
                          <a:latin typeface="+mn-lt"/>
                          <a:ea typeface="+mn-ea"/>
                          <a:cs typeface="+mn-cs"/>
                        </a:rPr>
                        <a:t>  </a:t>
                      </a:r>
                      <a:r>
                        <a:rPr lang="tr-TR" sz="1200" b="1" kern="1200" dirty="0" smtClean="0">
                          <a:solidFill>
                            <a:schemeClr val="tx1"/>
                          </a:solidFill>
                          <a:effectLst/>
                          <a:latin typeface="+mn-lt"/>
                          <a:ea typeface="+mn-ea"/>
                          <a:cs typeface="+mn-cs"/>
                        </a:rPr>
                        <a:t>:</a:t>
                      </a:r>
                      <a:r>
                        <a:rPr lang="tr-TR" sz="1200" kern="1200" dirty="0" smtClean="0">
                          <a:solidFill>
                            <a:schemeClr val="tx1"/>
                          </a:solidFill>
                          <a:effectLst/>
                          <a:latin typeface="+mn-lt"/>
                          <a:ea typeface="+mn-ea"/>
                          <a:cs typeface="+mn-cs"/>
                        </a:rPr>
                        <a:t>1 adet depo,  l adet arşiv odası </a:t>
                      </a:r>
                    </a:p>
                    <a:p>
                      <a:pPr algn="l"/>
                      <a:r>
                        <a:rPr lang="tr-TR" sz="1200" b="1" kern="1200" baseline="0" dirty="0" smtClean="0">
                          <a:solidFill>
                            <a:schemeClr val="tx1"/>
                          </a:solidFill>
                          <a:effectLst/>
                          <a:latin typeface="+mn-lt"/>
                          <a:ea typeface="+mn-ea"/>
                          <a:cs typeface="+mn-cs"/>
                        </a:rPr>
                        <a:t>Okul Kooperatifi</a:t>
                      </a:r>
                      <a:r>
                        <a:rPr lang="tr-TR" sz="1200" kern="1200" baseline="0" dirty="0" smtClean="0">
                          <a:solidFill>
                            <a:schemeClr val="tx1"/>
                          </a:solidFill>
                          <a:effectLst/>
                          <a:latin typeface="+mn-lt"/>
                          <a:ea typeface="+mn-ea"/>
                          <a:cs typeface="+mn-cs"/>
                        </a:rPr>
                        <a:t>:                      </a:t>
                      </a:r>
                      <a:r>
                        <a:rPr lang="tr-TR" sz="1200" b="1" kern="1200" baseline="0" dirty="0" smtClean="0">
                          <a:solidFill>
                            <a:schemeClr val="tx1"/>
                          </a:solidFill>
                          <a:effectLst/>
                          <a:latin typeface="+mn-lt"/>
                          <a:ea typeface="+mn-ea"/>
                          <a:cs typeface="+mn-cs"/>
                        </a:rPr>
                        <a:t>:1</a:t>
                      </a:r>
                    </a:p>
                    <a:p>
                      <a:pPr algn="l"/>
                      <a:endParaRPr lang="tr-TR" sz="1200" b="1" kern="1200" baseline="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1 Müdür odası</a:t>
                      </a:r>
                    </a:p>
                    <a:p>
                      <a:pPr algn="l"/>
                      <a:r>
                        <a:rPr lang="tr-TR" sz="1200" b="1" kern="1200" dirty="0" smtClean="0">
                          <a:solidFill>
                            <a:schemeClr val="tx1"/>
                          </a:solidFill>
                          <a:effectLst/>
                          <a:latin typeface="+mn-lt"/>
                          <a:ea typeface="+mn-ea"/>
                          <a:cs typeface="+mn-cs"/>
                        </a:rPr>
                        <a:t>1 Müdür yardımcısı odası</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4343" y="185298"/>
            <a:ext cx="961645" cy="961645"/>
          </a:xfrm>
          <a:prstGeom prst="rect">
            <a:avLst/>
          </a:prstGeom>
        </p:spPr>
      </p:pic>
    </p:spTree>
    <p:extLst>
      <p:ext uri="{BB962C8B-B14F-4D97-AF65-F5344CB8AC3E}">
        <p14:creationId xmlns:p14="http://schemas.microsoft.com/office/powerpoint/2010/main" val="11146953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a:spLocks noChangeArrowheads="1"/>
          </p:cNvSpPr>
          <p:nvPr/>
        </p:nvSpPr>
        <p:spPr bwMode="auto">
          <a:xfrm>
            <a:off x="861122" y="308725"/>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SINIF ŞUBE ÖĞRENCİ SAYILARI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151810594"/>
              </p:ext>
            </p:extLst>
          </p:nvPr>
        </p:nvGraphicFramePr>
        <p:xfrm>
          <a:off x="1321766" y="1036122"/>
          <a:ext cx="6911407" cy="2449513"/>
        </p:xfrm>
        <a:graphic>
          <a:graphicData uri="http://schemas.openxmlformats.org/drawingml/2006/table">
            <a:tbl>
              <a:tblPr/>
              <a:tblGrid>
                <a:gridCol w="1017431">
                  <a:extLst>
                    <a:ext uri="{9D8B030D-6E8A-4147-A177-3AD203B41FA5}">
                      <a16:colId xmlns:a16="http://schemas.microsoft.com/office/drawing/2014/main" val="20000"/>
                    </a:ext>
                  </a:extLst>
                </a:gridCol>
                <a:gridCol w="470089">
                  <a:extLst>
                    <a:ext uri="{9D8B030D-6E8A-4147-A177-3AD203B41FA5}">
                      <a16:colId xmlns:a16="http://schemas.microsoft.com/office/drawing/2014/main" val="20004"/>
                    </a:ext>
                  </a:extLst>
                </a:gridCol>
                <a:gridCol w="498953">
                  <a:extLst>
                    <a:ext uri="{9D8B030D-6E8A-4147-A177-3AD203B41FA5}">
                      <a16:colId xmlns:a16="http://schemas.microsoft.com/office/drawing/2014/main" val="20005"/>
                    </a:ext>
                  </a:extLst>
                </a:gridCol>
                <a:gridCol w="498954">
                  <a:extLst>
                    <a:ext uri="{9D8B030D-6E8A-4147-A177-3AD203B41FA5}">
                      <a16:colId xmlns:a16="http://schemas.microsoft.com/office/drawing/2014/main" val="20006"/>
                    </a:ext>
                  </a:extLst>
                </a:gridCol>
                <a:gridCol w="498953">
                  <a:extLst>
                    <a:ext uri="{9D8B030D-6E8A-4147-A177-3AD203B41FA5}">
                      <a16:colId xmlns:a16="http://schemas.microsoft.com/office/drawing/2014/main" val="20007"/>
                    </a:ext>
                  </a:extLst>
                </a:gridCol>
                <a:gridCol w="498954">
                  <a:extLst>
                    <a:ext uri="{9D8B030D-6E8A-4147-A177-3AD203B41FA5}">
                      <a16:colId xmlns:a16="http://schemas.microsoft.com/office/drawing/2014/main" val="20008"/>
                    </a:ext>
                  </a:extLst>
                </a:gridCol>
                <a:gridCol w="555931">
                  <a:extLst>
                    <a:ext uri="{9D8B030D-6E8A-4147-A177-3AD203B41FA5}">
                      <a16:colId xmlns:a16="http://schemas.microsoft.com/office/drawing/2014/main" val="20009"/>
                    </a:ext>
                  </a:extLst>
                </a:gridCol>
                <a:gridCol w="440602">
                  <a:extLst>
                    <a:ext uri="{9D8B030D-6E8A-4147-A177-3AD203B41FA5}">
                      <a16:colId xmlns:a16="http://schemas.microsoft.com/office/drawing/2014/main" val="20010"/>
                    </a:ext>
                  </a:extLst>
                </a:gridCol>
                <a:gridCol w="437100">
                  <a:extLst>
                    <a:ext uri="{9D8B030D-6E8A-4147-A177-3AD203B41FA5}">
                      <a16:colId xmlns:a16="http://schemas.microsoft.com/office/drawing/2014/main" val="20011"/>
                    </a:ext>
                  </a:extLst>
                </a:gridCol>
                <a:gridCol w="532663">
                  <a:extLst>
                    <a:ext uri="{9D8B030D-6E8A-4147-A177-3AD203B41FA5}">
                      <a16:colId xmlns:a16="http://schemas.microsoft.com/office/drawing/2014/main" val="20012"/>
                    </a:ext>
                  </a:extLst>
                </a:gridCol>
                <a:gridCol w="402016">
                  <a:extLst>
                    <a:ext uri="{9D8B030D-6E8A-4147-A177-3AD203B41FA5}">
                      <a16:colId xmlns:a16="http://schemas.microsoft.com/office/drawing/2014/main" val="20013"/>
                    </a:ext>
                  </a:extLst>
                </a:gridCol>
                <a:gridCol w="437100">
                  <a:extLst>
                    <a:ext uri="{9D8B030D-6E8A-4147-A177-3AD203B41FA5}">
                      <a16:colId xmlns:a16="http://schemas.microsoft.com/office/drawing/2014/main" val="20014"/>
                    </a:ext>
                  </a:extLst>
                </a:gridCol>
                <a:gridCol w="622661">
                  <a:extLst>
                    <a:ext uri="{9D8B030D-6E8A-4147-A177-3AD203B41FA5}">
                      <a16:colId xmlns:a16="http://schemas.microsoft.com/office/drawing/2014/main" val="20015"/>
                    </a:ext>
                  </a:extLst>
                </a:gridCol>
              </a:tblGrid>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grid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2023-2024 EĞİTİM- ÖĞRETİM YILI</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5. 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6.SINIF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7.SINIF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8.SINIF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2"/>
                  </a:ext>
                </a:extLst>
              </a:tr>
              <a:tr h="6844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ÖĞRENCİ SAYISI</a:t>
                      </a: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2</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6</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2</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6</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8</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7</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7</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14</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3</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Arial" pitchFamily="34" charset="0"/>
                        </a:rPr>
                        <a:t>5</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8</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r h="557420">
                <a:tc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TOPLAM : 36</a:t>
                      </a:r>
                    </a:p>
                  </a:txBody>
                  <a:tcPr marL="91423" marR="91423" marT="45708" marB="45708" anchor="ctr" horzOverflow="overflow">
                    <a:lnL w="12700" cap="flat" cmpd="sng" algn="ctr">
                      <a:solidFill>
                        <a:srgbClr val="7BA0C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4"/>
                  </a:ext>
                </a:extLst>
              </a:tr>
            </a:tbl>
          </a:graphicData>
        </a:graphic>
      </p:graphicFrame>
      <p:graphicFrame>
        <p:nvGraphicFramePr>
          <p:cNvPr id="5" name="Group 308"/>
          <p:cNvGraphicFramePr>
            <a:graphicFrameLocks noGrp="1"/>
          </p:cNvGraphicFramePr>
          <p:nvPr>
            <p:extLst>
              <p:ext uri="{D42A27DB-BD31-4B8C-83A1-F6EECF244321}">
                <p14:modId xmlns:p14="http://schemas.microsoft.com/office/powerpoint/2010/main" val="827793919"/>
              </p:ext>
            </p:extLst>
          </p:nvPr>
        </p:nvGraphicFramePr>
        <p:xfrm>
          <a:off x="659129" y="4676295"/>
          <a:ext cx="8207376" cy="1464770"/>
        </p:xfrm>
        <a:graphic>
          <a:graphicData uri="http://schemas.openxmlformats.org/drawingml/2006/table">
            <a:tbl>
              <a:tblPr/>
              <a:tblGrid>
                <a:gridCol w="2071019">
                  <a:extLst>
                    <a:ext uri="{9D8B030D-6E8A-4147-A177-3AD203B41FA5}">
                      <a16:colId xmlns:a16="http://schemas.microsoft.com/office/drawing/2014/main" val="20000"/>
                    </a:ext>
                  </a:extLst>
                </a:gridCol>
                <a:gridCol w="941878">
                  <a:extLst>
                    <a:ext uri="{9D8B030D-6E8A-4147-A177-3AD203B41FA5}">
                      <a16:colId xmlns:a16="http://schemas.microsoft.com/office/drawing/2014/main" val="20001"/>
                    </a:ext>
                  </a:extLst>
                </a:gridCol>
                <a:gridCol w="1133465">
                  <a:extLst>
                    <a:ext uri="{9D8B030D-6E8A-4147-A177-3AD203B41FA5}">
                      <a16:colId xmlns:a16="http://schemas.microsoft.com/office/drawing/2014/main" val="20002"/>
                    </a:ext>
                  </a:extLst>
                </a:gridCol>
                <a:gridCol w="1251250">
                  <a:extLst>
                    <a:ext uri="{9D8B030D-6E8A-4147-A177-3AD203B41FA5}">
                      <a16:colId xmlns:a16="http://schemas.microsoft.com/office/drawing/2014/main" val="20003"/>
                    </a:ext>
                  </a:extLst>
                </a:gridCol>
                <a:gridCol w="1153735">
                  <a:extLst>
                    <a:ext uri="{9D8B030D-6E8A-4147-A177-3AD203B41FA5}">
                      <a16:colId xmlns:a16="http://schemas.microsoft.com/office/drawing/2014/main" val="20004"/>
                    </a:ext>
                  </a:extLst>
                </a:gridCol>
                <a:gridCol w="1656029">
                  <a:extLst>
                    <a:ext uri="{9D8B030D-6E8A-4147-A177-3AD203B41FA5}">
                      <a16:colId xmlns:a16="http://schemas.microsoft.com/office/drawing/2014/main" val="20005"/>
                    </a:ext>
                  </a:extLst>
                </a:gridCol>
              </a:tblGrid>
              <a:tr h="298090">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2023-2024  EĞİTİM ÖĞRETİM YILI</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7595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OKULUN ADI</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Derslik Sayısı</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Şube Sayısı</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(Kız)</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(Erkek)</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(Toplam)</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1"/>
                  </a:ext>
                </a:extLst>
              </a:tr>
              <a:tr h="49072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MEDRESEÖNÜ ORTAOKULU</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4</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4</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16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20</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36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bl>
          </a:graphicData>
        </a:graphic>
      </p:graphicFrame>
      <p:sp>
        <p:nvSpPr>
          <p:cNvPr id="7" name="TextBox 1"/>
          <p:cNvSpPr txBox="1">
            <a:spLocks noChangeArrowheads="1"/>
          </p:cNvSpPr>
          <p:nvPr/>
        </p:nvSpPr>
        <p:spPr bwMode="auto">
          <a:xfrm>
            <a:off x="846007" y="3980127"/>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DERSLİK ŞUBE SAYILARI </a:t>
            </a:r>
            <a:r>
              <a:rPr lang="tr-TR" altLang="ko-KR" sz="2800" b="1" dirty="0" err="1" smtClean="0">
                <a:solidFill>
                  <a:prstClr val="white"/>
                </a:solidFill>
                <a:latin typeface="Calibri" panose="020F0502020204030204" pitchFamily="34" charset="0"/>
                <a:ea typeface="맑은 고딕" pitchFamily="50" charset="-127"/>
                <a:cs typeface="Calibri" panose="020F0502020204030204" pitchFamily="34" charset="0"/>
              </a:rPr>
              <a:t>SAYILARI</a:t>
            </a: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sp>
        <p:nvSpPr>
          <p:cNvPr id="10" name="Metin kutusu 9"/>
          <p:cNvSpPr txBox="1"/>
          <p:nvPr/>
        </p:nvSpPr>
        <p:spPr>
          <a:xfrm>
            <a:off x="2657827" y="6635557"/>
            <a:ext cx="3762568"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a:t>
            </a:r>
            <a:r>
              <a:rPr lang="tr-TR" sz="900" b="1" spc="300" dirty="0" smtClean="0">
                <a:solidFill>
                  <a:prstClr val="black"/>
                </a:solidFill>
                <a:latin typeface="Calibri" panose="020F0502020204030204"/>
              </a:rPr>
              <a:t>ORTAOKULU </a:t>
            </a:r>
            <a:r>
              <a:rPr lang="tr-TR" sz="900" b="1" spc="300" dirty="0">
                <a:solidFill>
                  <a:prstClr val="black"/>
                </a:solidFill>
                <a:latin typeface="Calibri" panose="020F0502020204030204"/>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4169" y="706925"/>
            <a:ext cx="900685" cy="900685"/>
          </a:xfrm>
          <a:prstGeom prst="rect">
            <a:avLst/>
          </a:prstGeom>
        </p:spPr>
      </p:pic>
    </p:spTree>
    <p:extLst>
      <p:ext uri="{BB962C8B-B14F-4D97-AF65-F5344CB8AC3E}">
        <p14:creationId xmlns:p14="http://schemas.microsoft.com/office/powerpoint/2010/main" val="40203267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plate">
  <a:themeElements>
    <a:clrScheme name="Template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AF16B"/>
      </a:hlink>
      <a:folHlink>
        <a:srgbClr val="F8F8F8"/>
      </a:folHlink>
    </a:clrScheme>
    <a:fontScheme name="Template">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SimHei" panose="020106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SimHei" panose="02010609060101010101" pitchFamily="49" charset="-122"/>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Template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Template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
      <a:clrScheme name="Template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AF16B"/>
        </a:hlink>
        <a:folHlink>
          <a:srgbClr val="F8F8F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11725</TotalTime>
  <Words>547</Words>
  <Application>Microsoft Office PowerPoint</Application>
  <PresentationFormat>Ekran Gösterisi (4:3)</PresentationFormat>
  <Paragraphs>265</Paragraphs>
  <Slides>13</Slides>
  <Notes>3</Notes>
  <HiddenSlides>0</HiddenSlides>
  <MMClips>0</MMClips>
  <ScaleCrop>false</ScaleCrop>
  <HeadingPairs>
    <vt:vector size="6" baseType="variant">
      <vt:variant>
        <vt:lpstr>Kullanılan Yazı Tipleri</vt:lpstr>
      </vt:variant>
      <vt:variant>
        <vt:i4>13</vt:i4>
      </vt:variant>
      <vt:variant>
        <vt:lpstr>Tema</vt:lpstr>
      </vt:variant>
      <vt:variant>
        <vt:i4>2</vt:i4>
      </vt:variant>
      <vt:variant>
        <vt:lpstr>Slayt Başlıkları</vt:lpstr>
      </vt:variant>
      <vt:variant>
        <vt:i4>13</vt:i4>
      </vt:variant>
    </vt:vector>
  </HeadingPairs>
  <TitlesOfParts>
    <vt:vector size="28" baseType="lpstr">
      <vt:lpstr>맑은 고딕</vt:lpstr>
      <vt:lpstr>Adobe Garamond Pro Bold</vt:lpstr>
      <vt:lpstr>Arial</vt:lpstr>
      <vt:lpstr>Arial Black</vt:lpstr>
      <vt:lpstr>Calibri</vt:lpstr>
      <vt:lpstr>Century Gothic</vt:lpstr>
      <vt:lpstr>PMingLiU</vt:lpstr>
      <vt:lpstr>SimHei</vt:lpstr>
      <vt:lpstr>华文细黑</vt:lpstr>
      <vt:lpstr>Symbol</vt:lpstr>
      <vt:lpstr>Times New Roman</vt:lpstr>
      <vt:lpstr>Verdana</vt:lpstr>
      <vt:lpstr>Wingdings 3</vt:lpstr>
      <vt:lpstr>Template</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TM25r</dc:creator>
  <cp:lastModifiedBy>Medreseonu İlkokulu</cp:lastModifiedBy>
  <cp:revision>1094</cp:revision>
  <cp:lastPrinted>2023-09-12T09:46:04Z</cp:lastPrinted>
  <dcterms:created xsi:type="dcterms:W3CDTF">2017-03-08T08:30:40Z</dcterms:created>
  <dcterms:modified xsi:type="dcterms:W3CDTF">2023-12-29T06:08:24Z</dcterms:modified>
</cp:coreProperties>
</file>